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33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40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75" r:id="rId2"/>
    <p:sldId id="276" r:id="rId3"/>
    <p:sldId id="277" r:id="rId4"/>
    <p:sldId id="257" r:id="rId5"/>
    <p:sldId id="258" r:id="rId6"/>
    <p:sldId id="259" r:id="rId7"/>
    <p:sldId id="278" r:id="rId8"/>
    <p:sldId id="261" r:id="rId9"/>
    <p:sldId id="262" r:id="rId10"/>
    <p:sldId id="263" r:id="rId11"/>
    <p:sldId id="279" r:id="rId12"/>
    <p:sldId id="264" r:id="rId13"/>
    <p:sldId id="280" r:id="rId14"/>
    <p:sldId id="265" r:id="rId15"/>
    <p:sldId id="266" r:id="rId16"/>
    <p:sldId id="267" r:id="rId17"/>
    <p:sldId id="281" r:id="rId18"/>
    <p:sldId id="268" r:id="rId19"/>
    <p:sldId id="260" r:id="rId20"/>
    <p:sldId id="282" r:id="rId21"/>
    <p:sldId id="269" r:id="rId22"/>
    <p:sldId id="270" r:id="rId23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22"/>
    <p:restoredTop sz="94579"/>
  </p:normalViewPr>
  <p:slideViewPr>
    <p:cSldViewPr snapToGrid="0" snapToObjects="1">
      <p:cViewPr varScale="1">
        <p:scale>
          <a:sx n="119" d="100"/>
          <a:sy n="119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5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/>
          <a:lstStyle/>
          <a:p>
            <a:endParaRPr lang="en-AM" dirty="0"/>
          </a:p>
        </p:txBody>
      </p:sp>
    </p:spTree>
    <p:extLst>
      <p:ext uri="{BB962C8B-B14F-4D97-AF65-F5344CB8AC3E}">
        <p14:creationId xmlns:p14="http://schemas.microsoft.com/office/powerpoint/2010/main" val="41256149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4202130"/>
            <a:ext cx="12191695" cy="2655869"/>
          </a:xfrm>
          <a:prstGeom prst="rect">
            <a:avLst/>
          </a:prstGeom>
          <a:solidFill>
            <a:srgbClr val="060F25">
              <a:alpha val="40000"/>
            </a:srgbClr>
          </a:solidFill>
          <a:ln w="12700">
            <a:solidFill>
              <a:srgbClr val="060F25"/>
            </a:solidFill>
            <a:prstDash val="solid"/>
          </a:ln>
        </p:spPr>
        <p:txBody>
          <a:bodyPr/>
          <a:lstStyle/>
          <a:p>
            <a:endParaRPr lang="en-AM" dirty="0"/>
          </a:p>
        </p:txBody>
      </p:sp>
      <p:sp>
        <p:nvSpPr>
          <p:cNvPr id="4" name="Shape 2"/>
          <p:cNvSpPr/>
          <p:nvPr/>
        </p:nvSpPr>
        <p:spPr>
          <a:xfrm>
            <a:off x="466448" y="4289719"/>
            <a:ext cx="91440" cy="128016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33404" y="4289718"/>
            <a:ext cx="10972800" cy="128015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hy-AM" sz="4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Տեսողական-</a:t>
            </a:r>
            <a:r>
              <a:rPr 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Լ</a:t>
            </a:r>
            <a:r>
              <a:rPr lang="hy-AM" sz="4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եզվական Հիմնարար Մոդելներ</a:t>
            </a:r>
            <a:br>
              <a:rPr lang="en-AM" sz="4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</a:br>
            <a:r>
              <a:rPr lang="hy-AM" sz="4000" b="1" dirty="0">
                <a:solidFill>
                  <a:srgbClr val="29C7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Օդային Ռոբոտաշինության </a:t>
            </a:r>
            <a:r>
              <a:rPr lang="hy-AM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Համար</a:t>
            </a:r>
            <a:endParaRPr 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95048" y="5685204"/>
            <a:ext cx="1724660" cy="45719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695048" y="5760721"/>
            <a:ext cx="10972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ՀԱԿՈԲ ԹԱՄԱԶՅԱՆ – ԵՊՀ, </a:t>
            </a:r>
            <a:r>
              <a:rPr lang="en-US" sz="1600" b="1" dirty="0" err="1">
                <a:solidFill>
                  <a:srgbClr val="FFFFFF"/>
                </a:solidFill>
                <a:latin typeface="Calibri" pitchFamily="34" charset="0"/>
                <a:cs typeface="Calibri" pitchFamily="34" charset="-120"/>
              </a:rPr>
              <a:t>Երևանէն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777240" y="635508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i="1" dirty="0" err="1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Դիլիջան</a:t>
            </a:r>
            <a:r>
              <a:rPr lang="en-US" sz="16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2026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76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 1 — CHIVIT ARCHITECTURE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Channel-aware self-distillation for any sensor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ChiViT-architecture_im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08760"/>
            <a:ext cx="7863840" cy="374904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57200" y="5212080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χViT — Channel-based iBOT pretraining with Hierarchical Channel Sampling.</a:t>
            </a:r>
            <a:endParaRPr lang="en-US" sz="1200" dirty="0"/>
          </a:p>
        </p:txBody>
      </p:sp>
      <p:sp>
        <p:nvSpPr>
          <p:cNvPr id="11" name="Shape 8"/>
          <p:cNvSpPr/>
          <p:nvPr/>
        </p:nvSpPr>
        <p:spPr>
          <a:xfrm>
            <a:off x="8503920" y="1554480"/>
            <a:ext cx="324612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8503920" y="1554480"/>
            <a:ext cx="73152" cy="11430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8686800" y="1627632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 1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8686800" y="1865376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Hierarchical channel sampling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8686800" y="2194560"/>
            <a:ext cx="3017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Random subsets of bands per training step → forces band-agnostic features.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8503920" y="2834640"/>
            <a:ext cx="324612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8503920" y="2834640"/>
            <a:ext cx="73152" cy="11430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8686800" y="2907792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 2</a:t>
            </a:r>
            <a:endParaRPr lang="en-US" sz="1000" dirty="0"/>
          </a:p>
        </p:txBody>
      </p:sp>
      <p:sp>
        <p:nvSpPr>
          <p:cNvPr id="20" name="Text 17"/>
          <p:cNvSpPr/>
          <p:nvPr/>
        </p:nvSpPr>
        <p:spPr>
          <a:xfrm>
            <a:off x="8686800" y="3474720"/>
            <a:ext cx="3017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Up-weighting co-registered SAR + optical pairs is the strongest "translation" signal.</a:t>
            </a:r>
            <a:endParaRPr lang="en-US" sz="1100" dirty="0"/>
          </a:p>
        </p:txBody>
      </p:sp>
      <p:sp>
        <p:nvSpPr>
          <p:cNvPr id="21" name="Shape 18"/>
          <p:cNvSpPr/>
          <p:nvPr/>
        </p:nvSpPr>
        <p:spPr>
          <a:xfrm>
            <a:off x="8503920" y="4114800"/>
            <a:ext cx="324612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2" name="Shape 19"/>
          <p:cNvSpPr/>
          <p:nvPr/>
        </p:nvSpPr>
        <p:spPr>
          <a:xfrm>
            <a:off x="8503920" y="4114800"/>
            <a:ext cx="73152" cy="11430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686800" y="4187952"/>
            <a:ext cx="3017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IDEA 3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8686800" y="4425696"/>
            <a:ext cx="30175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Self-distillation (iBOT)</a:t>
            </a:r>
            <a:endParaRPr lang="en-US" sz="1400" dirty="0"/>
          </a:p>
        </p:txBody>
      </p:sp>
      <p:sp>
        <p:nvSpPr>
          <p:cNvPr id="25" name="Text 22"/>
          <p:cNvSpPr/>
          <p:nvPr/>
        </p:nvSpPr>
        <p:spPr>
          <a:xfrm>
            <a:off x="8686800" y="4754880"/>
            <a:ext cx="301752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EMA teacher with patch-level + CLS-level losses — no human labels required.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457200" y="5760720"/>
            <a:ext cx="11247120" cy="7315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457200" y="5760720"/>
            <a:ext cx="91440" cy="7315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777240" y="5852160"/>
            <a:ext cx="106984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Pretraining: 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23 M aerial images (</a:t>
            </a:r>
            <a:r>
              <a:rPr lang="en-US" sz="1200" dirty="0" err="1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Satlas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</a:t>
            </a:r>
            <a:r>
              <a:rPr lang="en-US" sz="1200" dirty="0" err="1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MillionAID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</a:t>
            </a:r>
            <a:r>
              <a:rPr lang="en-US" sz="1200" dirty="0" err="1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BigEarthNet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+ Sen12MS + </a:t>
            </a:r>
            <a:r>
              <a:rPr lang="en-US" sz="1200" dirty="0" err="1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Intelinair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) · </a:t>
            </a:r>
            <a:r>
              <a:rPr lang="en-US" sz="1200" dirty="0" err="1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ViT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-B · </a:t>
            </a:r>
            <a:r>
              <a:rPr lang="en-US" sz="12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400 M sample exposures · 12 days × 8 H100s</a:t>
            </a:r>
            <a:endParaRPr lang="en-US" sz="120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DE8471D0-2E91-55DB-9DE6-3C4D04D3AF6C}"/>
              </a:ext>
            </a:extLst>
          </p:cNvPr>
          <p:cNvSpPr/>
          <p:nvPr/>
        </p:nvSpPr>
        <p:spPr>
          <a:xfrm>
            <a:off x="8686800" y="3113532"/>
            <a:ext cx="3154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Parallel S1+S2 data</a:t>
            </a:r>
            <a:endParaRPr lang="en-US" sz="1400" dirty="0"/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B70F1812-5372-AF1D-4648-2B0CCB668185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153091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 1 — </a:t>
            </a:r>
            <a:r>
              <a:rPr lang="en-US" sz="1100" b="1" kern="0" spc="400" dirty="0" err="1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χViT</a:t>
            </a: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RESULTS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Overall ranking of best models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2204462" y="1810182"/>
            <a:ext cx="6596891" cy="40299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Overall ranking (avg across all settings)</a:t>
            </a:r>
            <a:endParaRPr lang="en-US" sz="2000" dirty="0"/>
          </a:p>
        </p:txBody>
      </p:sp>
      <p:sp>
        <p:nvSpPr>
          <p:cNvPr id="10" name="Text 8"/>
          <p:cNvSpPr/>
          <p:nvPr/>
        </p:nvSpPr>
        <p:spPr>
          <a:xfrm>
            <a:off x="2204462" y="235200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χViT (ours)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802034" y="237029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3802034" y="2370293"/>
            <a:ext cx="4587931" cy="322397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9047592" y="237029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44.51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2204462" y="285492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DINOv3 (Meta)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3802034" y="287321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3802035" y="2873213"/>
            <a:ext cx="4419917" cy="322397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9047592" y="287321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42.88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2204462" y="335784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iBOT</a:t>
            </a:r>
            <a:r>
              <a:rPr lang="en-US" sz="16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(ByteDance)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3802034" y="337613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3802035" y="3376133"/>
            <a:ext cx="4362195" cy="322397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9047592" y="337613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42.32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2204462" y="386076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TerraMind</a:t>
            </a:r>
            <a:r>
              <a:rPr lang="en-US" sz="16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(IBM)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3802034" y="387905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3802035" y="3879053"/>
            <a:ext cx="4275610" cy="322397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5" name="Text 23"/>
          <p:cNvSpPr/>
          <p:nvPr/>
        </p:nvSpPr>
        <p:spPr>
          <a:xfrm>
            <a:off x="9047592" y="387905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41.48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2204462" y="436368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ViT-B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3802034" y="438197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28" name="Shape 26"/>
          <p:cNvSpPr/>
          <p:nvPr/>
        </p:nvSpPr>
        <p:spPr>
          <a:xfrm>
            <a:off x="3802035" y="4381973"/>
            <a:ext cx="4248811" cy="322397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9" name="Text 27"/>
          <p:cNvSpPr/>
          <p:nvPr/>
        </p:nvSpPr>
        <p:spPr>
          <a:xfrm>
            <a:off x="9047592" y="438197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41.22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2204462" y="4866606"/>
            <a:ext cx="1800876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DOFA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3802034" y="4884893"/>
            <a:ext cx="5153821" cy="322397"/>
          </a:xfrm>
          <a:prstGeom prst="rect">
            <a:avLst/>
          </a:prstGeom>
          <a:solidFill>
            <a:srgbClr val="E2E8F0"/>
          </a:solidFill>
          <a:ln w="12700">
            <a:solidFill>
              <a:srgbClr val="E2E8F0"/>
            </a:solidFill>
            <a:prstDash val="solid"/>
          </a:ln>
        </p:spPr>
      </p:sp>
      <p:sp>
        <p:nvSpPr>
          <p:cNvPr id="32" name="Shape 30"/>
          <p:cNvSpPr/>
          <p:nvPr/>
        </p:nvSpPr>
        <p:spPr>
          <a:xfrm>
            <a:off x="3802035" y="4884893"/>
            <a:ext cx="3938550" cy="322397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9047592" y="4884893"/>
            <a:ext cx="721535" cy="35262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38.21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4476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P1 </a:t>
            </a: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cs typeface="Calibri" pitchFamily="34" charset="-120"/>
              </a:rPr>
              <a:t>— SCALING LAWS </a:t>
            </a:r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Scaling laws for image self-distillation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57200" y="1554480"/>
            <a:ext cx="5120640" cy="4572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7200" y="1554480"/>
            <a:ext cx="91440" cy="45720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783080"/>
            <a:ext cx="502920" cy="50292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417320" y="1828800"/>
            <a:ext cx="3657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QUESTION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777240" y="2331720"/>
            <a:ext cx="42976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data is highly redundant, is more unique data always better than more repetitions?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77240" y="3657600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ANSWER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777240" y="4023360"/>
            <a:ext cx="429768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 Maxar imagery, repeating just </a:t>
            </a:r>
            <a:r>
              <a:rPr lang="en-US" sz="16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1.5%</a:t>
            </a:r>
            <a:r>
              <a:rPr lang="en-US" sz="13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of the corpus beats training on the </a:t>
            </a:r>
            <a:r>
              <a:rPr lang="en-US" sz="14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51.2 M images</a:t>
            </a:r>
            <a:r>
              <a:rPr lang="en-US" sz="13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— under the same compute budget.</a:t>
            </a:r>
            <a:endParaRPr lang="en-US" sz="1300" dirty="0"/>
          </a:p>
        </p:txBody>
      </p:sp>
      <p:sp>
        <p:nvSpPr>
          <p:cNvPr id="16" name="Text 13"/>
          <p:cNvSpPr/>
          <p:nvPr/>
        </p:nvSpPr>
        <p:spPr>
          <a:xfrm>
            <a:off x="777240" y="5440680"/>
            <a:ext cx="429768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i="1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scaling law disentangles unique-sample count and repetition density.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5943600" y="1554480"/>
            <a:ext cx="58521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Compute-equal comparison (Maxar)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5943600" y="5074920"/>
            <a:ext cx="5852160" cy="27432"/>
          </a:xfrm>
          <a:prstGeom prst="rect">
            <a:avLst/>
          </a:prstGeom>
          <a:solidFill>
            <a:srgbClr val="94A3B8"/>
          </a:solidFill>
          <a:ln w="12700">
            <a:solidFill>
              <a:srgbClr val="94A3B8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309360" y="3054096"/>
            <a:ext cx="1280160" cy="2020824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6035040" y="2596896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Baseline</a:t>
            </a:r>
            <a:endParaRPr lang="en-US" sz="1800" dirty="0"/>
          </a:p>
        </p:txBody>
      </p:sp>
      <p:sp>
        <p:nvSpPr>
          <p:cNvPr id="21" name="Text 18"/>
          <p:cNvSpPr/>
          <p:nvPr/>
        </p:nvSpPr>
        <p:spPr>
          <a:xfrm>
            <a:off x="6035040" y="5120640"/>
            <a:ext cx="1828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Full 51.2M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unique images</a:t>
            </a:r>
            <a:endParaRPr lang="en-US" sz="1100" dirty="0"/>
          </a:p>
        </p:txBody>
      </p:sp>
      <p:sp>
        <p:nvSpPr>
          <p:cNvPr id="22" name="Shape 19"/>
          <p:cNvSpPr/>
          <p:nvPr/>
        </p:nvSpPr>
        <p:spPr>
          <a:xfrm>
            <a:off x="7955280" y="2214677"/>
            <a:ext cx="1280160" cy="2860243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680960" y="1757477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+3 pp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7680960" y="5120640"/>
            <a:ext cx="1828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Curated 1.5%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repeated</a:t>
            </a:r>
            <a:endParaRPr lang="en-US" sz="1100" dirty="0"/>
          </a:p>
        </p:txBody>
      </p:sp>
      <p:sp>
        <p:nvSpPr>
          <p:cNvPr id="25" name="Shape 22"/>
          <p:cNvSpPr/>
          <p:nvPr/>
        </p:nvSpPr>
        <p:spPr>
          <a:xfrm>
            <a:off x="9601200" y="3364992"/>
            <a:ext cx="1280160" cy="1709928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9326880" y="2907792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Lower</a:t>
            </a:r>
            <a:endParaRPr lang="en-US" sz="1800" dirty="0"/>
          </a:p>
        </p:txBody>
      </p:sp>
      <p:sp>
        <p:nvSpPr>
          <p:cNvPr id="27" name="Text 24"/>
          <p:cNvSpPr/>
          <p:nvPr/>
        </p:nvSpPr>
        <p:spPr>
          <a:xfrm>
            <a:off x="9326880" y="5120640"/>
            <a:ext cx="1828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ImageNet behavior</a:t>
            </a:r>
            <a:endParaRPr lang="en-US" sz="1100" dirty="0"/>
          </a:p>
          <a:p>
            <a:pPr marL="0" indent="0" algn="ctr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(traditional)</a:t>
            </a:r>
            <a:endParaRPr lang="en-US" sz="1100" dirty="0"/>
          </a:p>
        </p:txBody>
      </p:sp>
      <p:sp>
        <p:nvSpPr>
          <p:cNvPr id="28" name="Text 25"/>
          <p:cNvSpPr/>
          <p:nvPr/>
        </p:nvSpPr>
        <p:spPr>
          <a:xfrm>
            <a:off x="5943600" y="5897880"/>
            <a:ext cx="58521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Figures: average k-NN downstream accuracy under fixed compute budget.</a:t>
            </a:r>
            <a:endParaRPr lang="en-US" sz="950" dirty="0"/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7D60837A-3AB1-72D1-A19A-7AAB02745048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64592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P1 · DATASETS WE STUDIED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Three corpora · three redundancy regimes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fig_scaling_sampl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320"/>
            <a:ext cx="6949440" cy="41148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57200" y="5577840"/>
            <a:ext cx="6949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Scaling-laws Figure 1 — random samples from ImageNet, Waymo and Maxar pretraining corpora.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7589520" y="1417320"/>
            <a:ext cx="42062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2" name="Shape 9"/>
          <p:cNvSpPr/>
          <p:nvPr/>
        </p:nvSpPr>
        <p:spPr>
          <a:xfrm>
            <a:off x="7589520" y="1417320"/>
            <a:ext cx="91440" cy="1280160"/>
          </a:xfrm>
          <a:prstGeom prst="rect">
            <a:avLst/>
          </a:prstGeom>
          <a:solidFill>
            <a:srgbClr val="EF4444"/>
          </a:solidFill>
          <a:ln w="12700">
            <a:solidFill>
              <a:srgbClr val="EF4444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72400" y="1508760"/>
            <a:ext cx="2286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IMAGENET</a:t>
            </a:r>
            <a:endParaRPr lang="en-US" sz="1100" dirty="0"/>
          </a:p>
        </p:txBody>
      </p:sp>
      <p:sp>
        <p:nvSpPr>
          <p:cNvPr id="14" name="Text 11"/>
          <p:cNvSpPr/>
          <p:nvPr/>
        </p:nvSpPr>
        <p:spPr>
          <a:xfrm>
            <a:off x="7772400" y="1508760"/>
            <a:ext cx="3840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i="1" dirty="0">
                <a:solidFill>
                  <a:srgbClr val="EF444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1.28 M images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7772400" y="182880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Curated, category-balanced, no near-duplicates.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Classical: more unique data still helps.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7589520" y="2834640"/>
            <a:ext cx="42062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7589520" y="2834640"/>
            <a:ext cx="91440" cy="1280160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772400" y="2926080"/>
            <a:ext cx="2286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WAYMO</a:t>
            </a:r>
            <a:endParaRPr lang="en-US" sz="1100" dirty="0"/>
          </a:p>
        </p:txBody>
      </p:sp>
      <p:sp>
        <p:nvSpPr>
          <p:cNvPr id="19" name="Text 16"/>
          <p:cNvSpPr/>
          <p:nvPr/>
        </p:nvSpPr>
        <p:spPr>
          <a:xfrm>
            <a:off x="7772400" y="2926080"/>
            <a:ext cx="3840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i="1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5.8 M frames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7772400" y="324612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Driving sequences, modest scene diversity.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Repetition-tolerant: subsets ≈ full data.</a:t>
            </a:r>
            <a:endParaRPr lang="en-US" sz="1050" dirty="0"/>
          </a:p>
        </p:txBody>
      </p:sp>
      <p:sp>
        <p:nvSpPr>
          <p:cNvPr id="21" name="Shape 18"/>
          <p:cNvSpPr/>
          <p:nvPr/>
        </p:nvSpPr>
        <p:spPr>
          <a:xfrm>
            <a:off x="7589520" y="4251960"/>
            <a:ext cx="4206240" cy="128016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2" name="Shape 19"/>
          <p:cNvSpPr/>
          <p:nvPr/>
        </p:nvSpPr>
        <p:spPr>
          <a:xfrm>
            <a:off x="7589520" y="4251960"/>
            <a:ext cx="91440" cy="128016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7772400" y="4343400"/>
            <a:ext cx="22860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3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MAXAR</a:t>
            </a:r>
            <a:endParaRPr lang="en-US" sz="1100" dirty="0"/>
          </a:p>
        </p:txBody>
      </p:sp>
      <p:sp>
        <p:nvSpPr>
          <p:cNvPr id="24" name="Text 21"/>
          <p:cNvSpPr/>
          <p:nvPr/>
        </p:nvSpPr>
        <p:spPr>
          <a:xfrm>
            <a:off x="7772400" y="4343400"/>
            <a:ext cx="3840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i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51.2 M tiles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7772400" y="4663440"/>
            <a:ext cx="393192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Satellite imagery, extreme redundancy.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Redundancy-dominated: 1.5 % subset wins.</a:t>
            </a:r>
            <a:endParaRPr lang="en-US" sz="1050" dirty="0"/>
          </a:p>
        </p:txBody>
      </p:sp>
      <p:sp>
        <p:nvSpPr>
          <p:cNvPr id="26" name="Shape 23"/>
          <p:cNvSpPr/>
          <p:nvPr/>
        </p:nvSpPr>
        <p:spPr>
          <a:xfrm>
            <a:off x="457200" y="5852160"/>
            <a:ext cx="11338560" cy="64008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7" name="Shape 24"/>
          <p:cNvSpPr/>
          <p:nvPr/>
        </p:nvSpPr>
        <p:spPr>
          <a:xfrm>
            <a:off x="457200" y="5852160"/>
            <a:ext cx="91440" cy="64008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8" name="Text 25"/>
          <p:cNvSpPr/>
          <p:nvPr/>
        </p:nvSpPr>
        <p:spPr>
          <a:xfrm>
            <a:off x="777240" y="5897880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5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Hypothesis: </a:t>
            </a:r>
            <a:r>
              <a:rPr lang="en-US" sz="11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redundancy structure of a visual corpus changes the answer to "is more unique data better?"</a:t>
            </a:r>
            <a:endParaRPr lang="en-US" sz="1150" dirty="0"/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D1A19190-1821-A2ED-A8E9-94C79EB6E8B0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64592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 2-3 — VISION-LANGUAGE NAVIGATION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language instruction following drones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CityNav Overvi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08760"/>
            <a:ext cx="6675120" cy="374904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57200" y="5303520"/>
            <a:ext cx="6675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CityNav: instruction-conditioned UAV navigation in real urban scenes (Cambridge, Birmingham).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406640" y="1508760"/>
            <a:ext cx="42976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Why aerial VLN is hard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406640" y="2011680"/>
            <a:ext cx="429768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7406640" y="2011680"/>
            <a:ext cx="64008" cy="86868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589520" y="2103120"/>
            <a:ext cx="40233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Landmark blindness</a:t>
            </a:r>
            <a:endParaRPr lang="en-US" sz="1300" dirty="0"/>
          </a:p>
        </p:txBody>
      </p:sp>
      <p:sp>
        <p:nvSpPr>
          <p:cNvPr id="15" name="Text 12"/>
          <p:cNvSpPr/>
          <p:nvPr/>
        </p:nvSpPr>
        <p:spPr>
          <a:xfrm>
            <a:off x="7589520" y="2377440"/>
            <a:ext cx="4023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Targets are rarely visible from the start position.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7406640" y="2971800"/>
            <a:ext cx="429768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7406640" y="2971800"/>
            <a:ext cx="64008" cy="86868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7589520" y="3063240"/>
            <a:ext cx="40233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 horizons</a:t>
            </a:r>
            <a:endParaRPr lang="en-US" sz="1300" dirty="0"/>
          </a:p>
        </p:txBody>
      </p:sp>
      <p:sp>
        <p:nvSpPr>
          <p:cNvPr id="19" name="Text 16"/>
          <p:cNvSpPr/>
          <p:nvPr/>
        </p:nvSpPr>
        <p:spPr>
          <a:xfrm>
            <a:off x="7589520" y="3337560"/>
            <a:ext cx="4023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240 actions on average per trajectory.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7406640" y="3931920"/>
            <a:ext cx="429768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7406640" y="3931920"/>
            <a:ext cx="64008" cy="86868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7589520" y="4023360"/>
            <a:ext cx="40233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3D motion</a:t>
            </a:r>
            <a:endParaRPr lang="en-US" sz="1300" dirty="0"/>
          </a:p>
        </p:txBody>
      </p:sp>
      <p:sp>
        <p:nvSpPr>
          <p:cNvPr id="23" name="Text 20"/>
          <p:cNvSpPr/>
          <p:nvPr/>
        </p:nvSpPr>
        <p:spPr>
          <a:xfrm>
            <a:off x="7589520" y="4297680"/>
            <a:ext cx="40233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Forward / turn / ascend / descend / stop.</a:t>
            </a:r>
            <a:endParaRPr lang="en-US" sz="1050" dirty="0"/>
          </a:p>
        </p:txBody>
      </p:sp>
      <p:sp>
        <p:nvSpPr>
          <p:cNvPr id="28" name="Shape 25"/>
          <p:cNvSpPr/>
          <p:nvPr/>
        </p:nvSpPr>
        <p:spPr>
          <a:xfrm>
            <a:off x="457200" y="5943600"/>
            <a:ext cx="11247120" cy="5029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457200" y="5943600"/>
            <a:ext cx="91440" cy="5029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30" name="Text 27"/>
          <p:cNvSpPr/>
          <p:nvPr/>
        </p:nvSpPr>
        <p:spPr>
          <a:xfrm>
            <a:off x="777240" y="5943600"/>
            <a:ext cx="10515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Baseline CityNav success rate: </a:t>
            </a:r>
            <a:r>
              <a:rPr lang="en-US" sz="14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6.4 %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·  Our target: more than double it.</a:t>
            </a:r>
            <a:endParaRPr lang="en-US" sz="1200" dirty="0"/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4D2D2599-C648-50BD-DFC1-6C4F057C36F8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P3 · METHOD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Map-in-Pixel + history-aware fine-tuning of compact VLMs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CityNav_inference_img-1.png"/>
          <p:cNvPicPr>
            <a:picLocks noChangeAspect="1"/>
          </p:cNvPicPr>
          <p:nvPr/>
        </p:nvPicPr>
        <p:blipFill>
          <a:blip r:embed="rId3"/>
          <a:srcRect l="10873" t="6363" r="10053" b="13031"/>
          <a:stretch>
            <a:fillRect/>
          </a:stretch>
        </p:blipFill>
        <p:spPr>
          <a:xfrm>
            <a:off x="1721707" y="1496540"/>
            <a:ext cx="8748585" cy="3048385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2377440" y="4718482"/>
            <a:ext cx="3657600" cy="16916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2377440" y="4718482"/>
            <a:ext cx="3657600" cy="73152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2560320" y="4855642"/>
            <a:ext cx="411480" cy="292608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2560320" y="4855642"/>
            <a:ext cx="411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C1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3063240" y="4828210"/>
            <a:ext cx="2834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Map-in-Pixel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2560320" y="5221402"/>
            <a:ext cx="338328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Render the global landmark map as an image — same vision encoder as the egocentric view.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6300807" y="4718482"/>
            <a:ext cx="3657600" cy="169164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300807" y="4718482"/>
            <a:ext cx="3657600" cy="73152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6483687" y="4855642"/>
            <a:ext cx="411480" cy="292608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483687" y="4855642"/>
            <a:ext cx="411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C2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6986607" y="4828210"/>
            <a:ext cx="28346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History-aware loss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483687" y="5221402"/>
            <a:ext cx="338328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Last-token-only / linearly-weighted CE puts the gradient on the actually-executed action.</a:t>
            </a:r>
            <a:endParaRPr lang="en-US" sz="1100" dirty="0"/>
          </a:p>
        </p:txBody>
      </p:sp>
      <p:sp>
        <p:nvSpPr>
          <p:cNvPr id="28" name="Text 3">
            <a:extLst>
              <a:ext uri="{FF2B5EF4-FFF2-40B4-BE49-F238E27FC236}">
                <a16:creationId xmlns:a16="http://schemas.microsoft.com/office/drawing/2014/main" id="{24304DC2-6DD4-271B-270E-0967B05521C2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44843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P3 — RESULTS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From 6.4 % to 14.1 % success rate on CityNav unseen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124AA4A-78BB-05B5-7AB5-215F23BDC148}"/>
              </a:ext>
            </a:extLst>
          </p:cNvPr>
          <p:cNvGrpSpPr/>
          <p:nvPr/>
        </p:nvGrpSpPr>
        <p:grpSpPr>
          <a:xfrm>
            <a:off x="444843" y="1632204"/>
            <a:ext cx="5468112" cy="3593592"/>
            <a:chOff x="457200" y="1554480"/>
            <a:chExt cx="5029200" cy="3154680"/>
          </a:xfrm>
        </p:grpSpPr>
        <p:sp>
          <p:nvSpPr>
            <p:cNvPr id="9" name="Shape 7"/>
            <p:cNvSpPr/>
            <p:nvPr/>
          </p:nvSpPr>
          <p:spPr>
            <a:xfrm>
              <a:off x="457200" y="1554480"/>
              <a:ext cx="5029200" cy="3108960"/>
            </a:xfrm>
            <a:prstGeom prst="rect">
              <a:avLst/>
            </a:prstGeom>
            <a:solidFill>
              <a:srgbClr val="0B1B3D"/>
            </a:solidFill>
            <a:ln w="12700">
              <a:solidFill>
                <a:srgbClr val="0B1B3D"/>
              </a:solidFill>
              <a:prstDash val="solid"/>
            </a:ln>
          </p:spPr>
        </p:sp>
        <p:sp>
          <p:nvSpPr>
            <p:cNvPr id="10" name="Shape 8"/>
            <p:cNvSpPr/>
            <p:nvPr/>
          </p:nvSpPr>
          <p:spPr>
            <a:xfrm>
              <a:off x="457200" y="1554480"/>
              <a:ext cx="91440" cy="3108960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11" name="Text 9"/>
            <p:cNvSpPr/>
            <p:nvPr/>
          </p:nvSpPr>
          <p:spPr>
            <a:xfrm>
              <a:off x="777240" y="1737360"/>
              <a:ext cx="45720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000" b="1" kern="0" spc="400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CITYNAV TEST UNSEEN · SUCCESS RATE</a:t>
              </a:r>
              <a:endParaRPr lang="en-US" sz="1000" dirty="0"/>
            </a:p>
          </p:txBody>
        </p:sp>
        <p:sp>
          <p:nvSpPr>
            <p:cNvPr id="12" name="Text 10"/>
            <p:cNvSpPr/>
            <p:nvPr/>
          </p:nvSpPr>
          <p:spPr>
            <a:xfrm>
              <a:off x="777240" y="1993392"/>
              <a:ext cx="22860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CityNav baseline</a:t>
              </a:r>
              <a:endParaRPr lang="en-US" sz="1100" dirty="0"/>
            </a:p>
          </p:txBody>
        </p:sp>
        <p:sp>
          <p:nvSpPr>
            <p:cNvPr id="13" name="Shape 11"/>
            <p:cNvSpPr/>
            <p:nvPr/>
          </p:nvSpPr>
          <p:spPr>
            <a:xfrm>
              <a:off x="777240" y="2286000"/>
              <a:ext cx="3200400" cy="292608"/>
            </a:xfrm>
            <a:prstGeom prst="rect">
              <a:avLst/>
            </a:prstGeom>
            <a:solidFill>
              <a:srgbClr val="1B2C56"/>
            </a:solidFill>
            <a:ln w="12700">
              <a:solidFill>
                <a:srgbClr val="1B2C56"/>
              </a:solidFill>
              <a:prstDash val="solid"/>
            </a:ln>
          </p:spPr>
        </p:sp>
        <p:sp>
          <p:nvSpPr>
            <p:cNvPr id="14" name="Shape 12"/>
            <p:cNvSpPr/>
            <p:nvPr/>
          </p:nvSpPr>
          <p:spPr>
            <a:xfrm>
              <a:off x="777240" y="2286000"/>
              <a:ext cx="1024128" cy="292608"/>
            </a:xfrm>
            <a:prstGeom prst="rect">
              <a:avLst/>
            </a:prstGeom>
            <a:solidFill>
              <a:srgbClr val="0E8FA8"/>
            </a:solidFill>
            <a:ln w="12700">
              <a:solidFill>
                <a:srgbClr val="0E8FA8"/>
              </a:solidFill>
              <a:prstDash val="solid"/>
            </a:ln>
          </p:spPr>
        </p:sp>
        <p:sp>
          <p:nvSpPr>
            <p:cNvPr id="15" name="Text 13"/>
            <p:cNvSpPr/>
            <p:nvPr/>
          </p:nvSpPr>
          <p:spPr>
            <a:xfrm>
              <a:off x="4114800" y="2249424"/>
              <a:ext cx="128016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6.4 %</a:t>
              </a:r>
              <a:endParaRPr lang="en-US" sz="1400" dirty="0"/>
            </a:p>
          </p:txBody>
        </p:sp>
        <p:sp>
          <p:nvSpPr>
            <p:cNvPr id="16" name="Text 14"/>
            <p:cNvSpPr/>
            <p:nvPr/>
          </p:nvSpPr>
          <p:spPr>
            <a:xfrm>
              <a:off x="777240" y="2816352"/>
              <a:ext cx="22860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Qwen3-VL-4B fine-tuned</a:t>
              </a:r>
              <a:endParaRPr lang="en-US" sz="1100" dirty="0"/>
            </a:p>
          </p:txBody>
        </p:sp>
        <p:sp>
          <p:nvSpPr>
            <p:cNvPr id="17" name="Shape 15"/>
            <p:cNvSpPr/>
            <p:nvPr/>
          </p:nvSpPr>
          <p:spPr>
            <a:xfrm>
              <a:off x="777240" y="3108960"/>
              <a:ext cx="3200400" cy="292608"/>
            </a:xfrm>
            <a:prstGeom prst="rect">
              <a:avLst/>
            </a:prstGeom>
            <a:solidFill>
              <a:srgbClr val="1B2C56"/>
            </a:solidFill>
            <a:ln w="12700">
              <a:solidFill>
                <a:srgbClr val="1B2C56"/>
              </a:solidFill>
              <a:prstDash val="solid"/>
            </a:ln>
          </p:spPr>
        </p:sp>
        <p:sp>
          <p:nvSpPr>
            <p:cNvPr id="18" name="Shape 16"/>
            <p:cNvSpPr/>
            <p:nvPr/>
          </p:nvSpPr>
          <p:spPr>
            <a:xfrm>
              <a:off x="777240" y="3108960"/>
              <a:ext cx="1680210" cy="292608"/>
            </a:xfrm>
            <a:prstGeom prst="rect">
              <a:avLst/>
            </a:prstGeom>
            <a:solidFill>
              <a:srgbClr val="29C7E0"/>
            </a:solidFill>
            <a:ln w="12700">
              <a:solidFill>
                <a:srgbClr val="29C7E0"/>
              </a:solidFill>
              <a:prstDash val="solid"/>
            </a:ln>
          </p:spPr>
        </p:sp>
        <p:sp>
          <p:nvSpPr>
            <p:cNvPr id="19" name="Text 17"/>
            <p:cNvSpPr/>
            <p:nvPr/>
          </p:nvSpPr>
          <p:spPr>
            <a:xfrm>
              <a:off x="4114800" y="3072384"/>
              <a:ext cx="128016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10.5 %</a:t>
              </a:r>
              <a:endParaRPr lang="en-US" sz="1400" dirty="0"/>
            </a:p>
          </p:txBody>
        </p:sp>
        <p:sp>
          <p:nvSpPr>
            <p:cNvPr id="20" name="Text 18"/>
            <p:cNvSpPr/>
            <p:nvPr/>
          </p:nvSpPr>
          <p:spPr>
            <a:xfrm>
              <a:off x="777240" y="3639312"/>
              <a:ext cx="22860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100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+ History + Map-in-Pixel</a:t>
              </a:r>
              <a:endParaRPr lang="en-US" sz="1100" dirty="0"/>
            </a:p>
          </p:txBody>
        </p:sp>
        <p:sp>
          <p:nvSpPr>
            <p:cNvPr id="21" name="Shape 19"/>
            <p:cNvSpPr/>
            <p:nvPr/>
          </p:nvSpPr>
          <p:spPr>
            <a:xfrm>
              <a:off x="777240" y="3931920"/>
              <a:ext cx="3200400" cy="292608"/>
            </a:xfrm>
            <a:prstGeom prst="rect">
              <a:avLst/>
            </a:prstGeom>
            <a:solidFill>
              <a:srgbClr val="1B2C56"/>
            </a:solidFill>
            <a:ln w="12700">
              <a:solidFill>
                <a:srgbClr val="1B2C56"/>
              </a:solidFill>
              <a:prstDash val="solid"/>
            </a:ln>
          </p:spPr>
        </p:sp>
        <p:sp>
          <p:nvSpPr>
            <p:cNvPr id="22" name="Shape 20"/>
            <p:cNvSpPr/>
            <p:nvPr/>
          </p:nvSpPr>
          <p:spPr>
            <a:xfrm>
              <a:off x="777240" y="3931920"/>
              <a:ext cx="2256282" cy="292608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23" name="Text 21"/>
            <p:cNvSpPr/>
            <p:nvPr/>
          </p:nvSpPr>
          <p:spPr>
            <a:xfrm>
              <a:off x="4114800" y="3895344"/>
              <a:ext cx="128016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14.1 %</a:t>
              </a:r>
              <a:endParaRPr lang="en-US" sz="1400" dirty="0"/>
            </a:p>
          </p:txBody>
        </p:sp>
        <p:sp>
          <p:nvSpPr>
            <p:cNvPr id="24" name="Text 22"/>
            <p:cNvSpPr/>
            <p:nvPr/>
          </p:nvSpPr>
          <p:spPr>
            <a:xfrm>
              <a:off x="777240" y="4434840"/>
              <a:ext cx="4572000" cy="2743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i="1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More than doubles the public CityNav baseline.</a:t>
              </a:r>
              <a:endParaRPr lang="en-US" sz="1050" dirty="0"/>
            </a:p>
          </p:txBody>
        </p:sp>
      </p:grpSp>
      <p:sp>
        <p:nvSpPr>
          <p:cNvPr id="25" name="Text 23"/>
          <p:cNvSpPr/>
          <p:nvPr/>
        </p:nvSpPr>
        <p:spPr>
          <a:xfrm>
            <a:off x="6035040" y="1552494"/>
            <a:ext cx="59436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Synthetic skill-focused trajectories</a:t>
            </a:r>
            <a:endParaRPr lang="en-US" sz="1600" dirty="0"/>
          </a:p>
        </p:txBody>
      </p:sp>
      <p:pic>
        <p:nvPicPr>
          <p:cNvPr id="26" name="Image 0" descr="/Users/hakobtamazyan/Library/Mobile Documents/com~apple~CloudDocs/Documents/DIlijan 2026/Presentation3/Assets/CityNav_Synthetic_Data.png"/>
          <p:cNvPicPr>
            <a:picLocks noChangeAspect="1"/>
          </p:cNvPicPr>
          <p:nvPr/>
        </p:nvPicPr>
        <p:blipFill>
          <a:blip r:embed="rId3"/>
          <a:srcRect l="7385" t="11715" r="2308"/>
          <a:stretch>
            <a:fillRect/>
          </a:stretch>
        </p:blipFill>
        <p:spPr>
          <a:xfrm>
            <a:off x="6080760" y="2094276"/>
            <a:ext cx="5468112" cy="3072084"/>
          </a:xfrm>
          <a:prstGeom prst="rect">
            <a:avLst/>
          </a:prstGeom>
        </p:spPr>
      </p:pic>
      <p:sp>
        <p:nvSpPr>
          <p:cNvPr id="27" name="Text 24"/>
          <p:cNvSpPr/>
          <p:nvPr/>
        </p:nvSpPr>
        <p:spPr>
          <a:xfrm>
            <a:off x="5852160" y="5212080"/>
            <a:ext cx="5943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Geometry-driven C1–C6 templates teach alignment &amp; STOP behaviors.</a:t>
            </a:r>
            <a:endParaRPr lang="en-US" sz="1000" dirty="0"/>
          </a:p>
        </p:txBody>
      </p:sp>
      <p:sp>
        <p:nvSpPr>
          <p:cNvPr id="28" name="Shape 25"/>
          <p:cNvSpPr/>
          <p:nvPr/>
        </p:nvSpPr>
        <p:spPr>
          <a:xfrm>
            <a:off x="457200" y="5577840"/>
            <a:ext cx="11247120" cy="77724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9" name="Shape 26"/>
          <p:cNvSpPr/>
          <p:nvPr/>
        </p:nvSpPr>
        <p:spPr>
          <a:xfrm>
            <a:off x="457200" y="5577840"/>
            <a:ext cx="91440" cy="77724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pic>
        <p:nvPicPr>
          <p:cNvPr id="3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5742432"/>
            <a:ext cx="411480" cy="411480"/>
          </a:xfrm>
          <a:prstGeom prst="rect">
            <a:avLst/>
          </a:prstGeom>
        </p:spPr>
      </p:pic>
      <p:sp>
        <p:nvSpPr>
          <p:cNvPr id="31" name="Text 27"/>
          <p:cNvSpPr/>
          <p:nvPr/>
        </p:nvSpPr>
        <p:spPr>
          <a:xfrm>
            <a:off x="1325880" y="5760720"/>
            <a:ext cx="10332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Architecture-agnostic gains: 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consistent improvements across Qwen3-VL-2B, Qwen3-VL-4B, Isaac-0.1-2B and Isaac-0.2-2B.</a:t>
            </a:r>
            <a:endParaRPr lang="en-US" sz="1200" dirty="0"/>
          </a:p>
        </p:txBody>
      </p:sp>
      <p:sp>
        <p:nvSpPr>
          <p:cNvPr id="33" name="Text 3">
            <a:extLst>
              <a:ext uri="{FF2B5EF4-FFF2-40B4-BE49-F238E27FC236}">
                <a16:creationId xmlns:a16="http://schemas.microsoft.com/office/drawing/2014/main" id="{43C52755-8A95-7489-AF42-CA35B55D4F57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173736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P3· CROSS-MODEL ROBUSTNESS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Architecture-agnostic gains across compact VLMs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457200" y="1417320"/>
            <a:ext cx="11338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Test Unseen — Success Rate by base model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48640" y="4663440"/>
            <a:ext cx="10972800" cy="36576"/>
          </a:xfrm>
          <a:prstGeom prst="rect">
            <a:avLst/>
          </a:prstGeom>
          <a:solidFill>
            <a:srgbClr val="94A3B8"/>
          </a:solidFill>
          <a:ln w="12700">
            <a:solidFill>
              <a:srgbClr val="94A3B8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1097280" y="2510028"/>
            <a:ext cx="1097280" cy="2153412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731520" y="2098548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14.13 %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731520" y="473659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80.9</a:t>
            </a:r>
            <a:endParaRPr lang="en-US" sz="950" dirty="0"/>
          </a:p>
        </p:txBody>
      </p:sp>
      <p:sp>
        <p:nvSpPr>
          <p:cNvPr id="14" name="Text 12"/>
          <p:cNvSpPr/>
          <p:nvPr/>
        </p:nvSpPr>
        <p:spPr>
          <a:xfrm>
            <a:off x="731520" y="501091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Qwen3-VL-4B</a:t>
            </a:r>
            <a:endParaRPr lang="en-US" sz="1100" dirty="0"/>
          </a:p>
        </p:txBody>
      </p:sp>
      <p:sp>
        <p:nvSpPr>
          <p:cNvPr id="15" name="Shape 13"/>
          <p:cNvSpPr/>
          <p:nvPr/>
        </p:nvSpPr>
        <p:spPr>
          <a:xfrm>
            <a:off x="1051560" y="1796796"/>
            <a:ext cx="1188720" cy="237744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1051560" y="1796796"/>
            <a:ext cx="11887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3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</a:t>
            </a:r>
            <a:endParaRPr lang="en-US" sz="900" dirty="0"/>
          </a:p>
        </p:txBody>
      </p:sp>
      <p:sp>
        <p:nvSpPr>
          <p:cNvPr id="17" name="Shape 15"/>
          <p:cNvSpPr/>
          <p:nvPr/>
        </p:nvSpPr>
        <p:spPr>
          <a:xfrm>
            <a:off x="3383280" y="2752344"/>
            <a:ext cx="1097280" cy="1911096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3017520" y="2340864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12.54 %</a:t>
            </a:r>
            <a:endParaRPr lang="en-US" sz="1400" dirty="0"/>
          </a:p>
        </p:txBody>
      </p:sp>
      <p:sp>
        <p:nvSpPr>
          <p:cNvPr id="19" name="Text 17"/>
          <p:cNvSpPr/>
          <p:nvPr/>
        </p:nvSpPr>
        <p:spPr>
          <a:xfrm>
            <a:off x="3017520" y="473659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81.8</a:t>
            </a:r>
            <a:endParaRPr lang="en-US" sz="950" dirty="0"/>
          </a:p>
        </p:txBody>
      </p:sp>
      <p:sp>
        <p:nvSpPr>
          <p:cNvPr id="20" name="Text 18"/>
          <p:cNvSpPr/>
          <p:nvPr/>
        </p:nvSpPr>
        <p:spPr>
          <a:xfrm>
            <a:off x="3017520" y="501091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Qwen3-VL-2B</a:t>
            </a:r>
            <a:endParaRPr lang="en-US" sz="1100" dirty="0"/>
          </a:p>
        </p:txBody>
      </p:sp>
      <p:sp>
        <p:nvSpPr>
          <p:cNvPr id="21" name="Shape 19"/>
          <p:cNvSpPr/>
          <p:nvPr/>
        </p:nvSpPr>
        <p:spPr>
          <a:xfrm>
            <a:off x="5669280" y="2927604"/>
            <a:ext cx="1097280" cy="1735836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5303520" y="2516124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11.39 %</a:t>
            </a:r>
            <a:endParaRPr lang="en-US" sz="1400" dirty="0"/>
          </a:p>
        </p:txBody>
      </p:sp>
      <p:sp>
        <p:nvSpPr>
          <p:cNvPr id="23" name="Text 21"/>
          <p:cNvSpPr/>
          <p:nvPr/>
        </p:nvSpPr>
        <p:spPr>
          <a:xfrm>
            <a:off x="5303520" y="473659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86.4</a:t>
            </a:r>
            <a:endParaRPr lang="en-US" sz="950" dirty="0"/>
          </a:p>
        </p:txBody>
      </p:sp>
      <p:sp>
        <p:nvSpPr>
          <p:cNvPr id="24" name="Text 22"/>
          <p:cNvSpPr/>
          <p:nvPr/>
        </p:nvSpPr>
        <p:spPr>
          <a:xfrm>
            <a:off x="5303520" y="501091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Isaac-0.1-2B</a:t>
            </a:r>
            <a:endParaRPr lang="en-US" sz="1100" dirty="0"/>
          </a:p>
        </p:txBody>
      </p:sp>
      <p:sp>
        <p:nvSpPr>
          <p:cNvPr id="25" name="Shape 23"/>
          <p:cNvSpPr/>
          <p:nvPr/>
        </p:nvSpPr>
        <p:spPr>
          <a:xfrm>
            <a:off x="7955280" y="3046476"/>
            <a:ext cx="1097280" cy="1616964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7589520" y="2634996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10.61 %</a:t>
            </a:r>
            <a:endParaRPr lang="en-US" sz="1400" dirty="0"/>
          </a:p>
        </p:txBody>
      </p:sp>
      <p:sp>
        <p:nvSpPr>
          <p:cNvPr id="27" name="Text 25"/>
          <p:cNvSpPr/>
          <p:nvPr/>
        </p:nvSpPr>
        <p:spPr>
          <a:xfrm>
            <a:off x="7589520" y="473659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87.7</a:t>
            </a:r>
            <a:endParaRPr lang="en-US" sz="950" dirty="0"/>
          </a:p>
        </p:txBody>
      </p:sp>
      <p:sp>
        <p:nvSpPr>
          <p:cNvPr id="28" name="Text 26"/>
          <p:cNvSpPr/>
          <p:nvPr/>
        </p:nvSpPr>
        <p:spPr>
          <a:xfrm>
            <a:off x="7589520" y="501091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Isaac-0.2-2B</a:t>
            </a:r>
            <a:endParaRPr lang="en-US" sz="1100" dirty="0"/>
          </a:p>
        </p:txBody>
      </p:sp>
      <p:sp>
        <p:nvSpPr>
          <p:cNvPr id="29" name="Shape 27"/>
          <p:cNvSpPr/>
          <p:nvPr/>
        </p:nvSpPr>
        <p:spPr>
          <a:xfrm>
            <a:off x="10241280" y="3691128"/>
            <a:ext cx="1097280" cy="972312"/>
          </a:xfrm>
          <a:prstGeom prst="rect">
            <a:avLst/>
          </a:prstGeom>
          <a:solidFill>
            <a:srgbClr val="EF4444"/>
          </a:solidFill>
          <a:ln w="12700">
            <a:solidFill>
              <a:srgbClr val="EF4444"/>
            </a:solidFill>
            <a:prstDash val="solid"/>
          </a:ln>
        </p:spPr>
      </p:sp>
      <p:sp>
        <p:nvSpPr>
          <p:cNvPr id="30" name="Text 28"/>
          <p:cNvSpPr/>
          <p:nvPr/>
        </p:nvSpPr>
        <p:spPr>
          <a:xfrm>
            <a:off x="9875520" y="3279648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6.38 %</a:t>
            </a:r>
            <a:endParaRPr lang="en-US" sz="1400" dirty="0"/>
          </a:p>
        </p:txBody>
      </p:sp>
      <p:sp>
        <p:nvSpPr>
          <p:cNvPr id="31" name="Text 29"/>
          <p:cNvSpPr/>
          <p:nvPr/>
        </p:nvSpPr>
        <p:spPr>
          <a:xfrm>
            <a:off x="9875520" y="4736592"/>
            <a:ext cx="1828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 93.8</a:t>
            </a:r>
            <a:endParaRPr lang="en-US" sz="950" dirty="0"/>
          </a:p>
        </p:txBody>
      </p:sp>
      <p:sp>
        <p:nvSpPr>
          <p:cNvPr id="32" name="Text 30"/>
          <p:cNvSpPr/>
          <p:nvPr/>
        </p:nvSpPr>
        <p:spPr>
          <a:xfrm>
            <a:off x="9875520" y="5010912"/>
            <a:ext cx="18288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CityNav baseline</a:t>
            </a:r>
            <a:endParaRPr lang="en-US" sz="1100" dirty="0"/>
          </a:p>
        </p:txBody>
      </p:sp>
      <p:sp>
        <p:nvSpPr>
          <p:cNvPr id="33" name="Shape 31"/>
          <p:cNvSpPr/>
          <p:nvPr/>
        </p:nvSpPr>
        <p:spPr>
          <a:xfrm>
            <a:off x="457200" y="5532120"/>
            <a:ext cx="11338560" cy="9144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4" name="Shape 32"/>
          <p:cNvSpPr/>
          <p:nvPr/>
        </p:nvSpPr>
        <p:spPr>
          <a:xfrm>
            <a:off x="457200" y="5532120"/>
            <a:ext cx="109728" cy="9144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3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5705856"/>
            <a:ext cx="502920" cy="502920"/>
          </a:xfrm>
          <a:prstGeom prst="rect">
            <a:avLst/>
          </a:prstGeom>
        </p:spPr>
      </p:pic>
      <p:sp>
        <p:nvSpPr>
          <p:cNvPr id="36" name="Text 33"/>
          <p:cNvSpPr/>
          <p:nvPr/>
        </p:nvSpPr>
        <p:spPr>
          <a:xfrm>
            <a:off x="1417320" y="5641848"/>
            <a:ext cx="7315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TAKEAWAY</a:t>
            </a:r>
            <a:endParaRPr lang="en-US" sz="1100" dirty="0"/>
          </a:p>
        </p:txBody>
      </p:sp>
      <p:sp>
        <p:nvSpPr>
          <p:cNvPr id="37" name="Text 34"/>
          <p:cNvSpPr/>
          <p:nvPr/>
        </p:nvSpPr>
        <p:spPr>
          <a:xfrm>
            <a:off x="1417320" y="5925312"/>
            <a:ext cx="1024128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Gains are not Qwen-specific. </a:t>
            </a: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architecture we tried (Qwen3-VL 2B / 4B, Isaac 0.1 / 0.2) beats the baseline. The recipe is the win, not the backbone.</a:t>
            </a:r>
            <a:endParaRPr lang="en-US" sz="12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P4 — UPCOMING WORK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Building an Armenia-specific aerial corpus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OpenFLy-Sam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515" y="1491942"/>
            <a:ext cx="9243848" cy="4305354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2606040" y="5925943"/>
            <a:ext cx="6675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Inspiration: OpenFly-style trajectory + instruction grounding, adapted to local landscapes.</a:t>
            </a:r>
            <a:endParaRPr lang="en-US" sz="1400" dirty="0"/>
          </a:p>
        </p:txBody>
      </p:sp>
      <p:sp>
        <p:nvSpPr>
          <p:cNvPr id="29" name="Text 3">
            <a:extLst>
              <a:ext uri="{FF2B5EF4-FFF2-40B4-BE49-F238E27FC236}">
                <a16:creationId xmlns:a16="http://schemas.microsoft.com/office/drawing/2014/main" id="{D6BD9350-3621-2065-15C5-CA457F25E505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163535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INFRASTRUCTURE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8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Compute that backs the work — YSU's GPU lab</a:t>
            </a:r>
            <a:endParaRPr lang="en-US" sz="2800" dirty="0"/>
          </a:p>
        </p:txBody>
      </p:sp>
      <p:sp>
        <p:nvSpPr>
          <p:cNvPr id="11" name="Text 8"/>
          <p:cNvSpPr/>
          <p:nvPr/>
        </p:nvSpPr>
        <p:spPr>
          <a:xfrm>
            <a:off x="6400800" y="1417320"/>
            <a:ext cx="53949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In-house GPU compute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6400800" y="1874520"/>
            <a:ext cx="5394960" cy="1597234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400800" y="1874520"/>
            <a:ext cx="91440" cy="1597234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583680" y="2093976"/>
            <a:ext cx="192024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2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64 × H100</a:t>
            </a:r>
            <a:endParaRPr lang="en-US" sz="3200" dirty="0"/>
          </a:p>
        </p:txBody>
      </p:sp>
      <p:sp>
        <p:nvSpPr>
          <p:cNvPr id="15" name="Text 12"/>
          <p:cNvSpPr/>
          <p:nvPr/>
        </p:nvSpPr>
        <p:spPr>
          <a:xfrm>
            <a:off x="8778240" y="2118782"/>
            <a:ext cx="29260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Workhorse for χViT pretraining and VLM fine-tuning.</a:t>
            </a:r>
            <a:endParaRPr lang="en-US" dirty="0"/>
          </a:p>
        </p:txBody>
      </p:sp>
      <p:sp>
        <p:nvSpPr>
          <p:cNvPr id="22" name="Text 19"/>
          <p:cNvSpPr/>
          <p:nvPr/>
        </p:nvSpPr>
        <p:spPr>
          <a:xfrm>
            <a:off x="8366760" y="3721073"/>
            <a:ext cx="14173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3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8EDB50-DE36-D27A-63DD-A8D86BD2B551}"/>
              </a:ext>
            </a:extLst>
          </p:cNvPr>
          <p:cNvGrpSpPr/>
          <p:nvPr/>
        </p:nvGrpSpPr>
        <p:grpSpPr>
          <a:xfrm>
            <a:off x="10069100" y="3605557"/>
            <a:ext cx="1691640" cy="1000198"/>
            <a:chOff x="8961120" y="3802732"/>
            <a:chExt cx="1691640" cy="1000198"/>
          </a:xfrm>
        </p:grpSpPr>
        <p:sp>
          <p:nvSpPr>
            <p:cNvPr id="24" name="Shape 21"/>
            <p:cNvSpPr/>
            <p:nvPr/>
          </p:nvSpPr>
          <p:spPr>
            <a:xfrm>
              <a:off x="8961120" y="3842810"/>
              <a:ext cx="1691640" cy="96012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prstDash val="solid"/>
            </a:ln>
            <a:effectLst>
              <a:outerShdw blurRad="76200" dist="12700" dir="54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25" name="Shape 22"/>
            <p:cNvSpPr/>
            <p:nvPr/>
          </p:nvSpPr>
          <p:spPr>
            <a:xfrm>
              <a:off x="8961120" y="3802732"/>
              <a:ext cx="1691640" cy="68782"/>
            </a:xfrm>
            <a:prstGeom prst="rect">
              <a:avLst/>
            </a:prstGeom>
            <a:solidFill>
              <a:srgbClr val="29C7E0"/>
            </a:solidFill>
            <a:ln w="12700">
              <a:solidFill>
                <a:srgbClr val="29C7E0"/>
              </a:solidFill>
              <a:prstDash val="solid"/>
            </a:ln>
          </p:spPr>
        </p:sp>
        <p:sp>
          <p:nvSpPr>
            <p:cNvPr id="26" name="Text 23"/>
            <p:cNvSpPr/>
            <p:nvPr/>
          </p:nvSpPr>
          <p:spPr>
            <a:xfrm>
              <a:off x="9074426" y="3982299"/>
              <a:ext cx="1417320" cy="2776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Nebius.ai</a:t>
              </a:r>
              <a:endParaRPr lang="en-US" sz="1300" dirty="0"/>
            </a:p>
          </p:txBody>
        </p:sp>
        <p:sp>
          <p:nvSpPr>
            <p:cNvPr id="27" name="Text 24"/>
            <p:cNvSpPr/>
            <p:nvPr/>
          </p:nvSpPr>
          <p:spPr>
            <a:xfrm>
              <a:off x="9074426" y="4366347"/>
              <a:ext cx="1578334" cy="3782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Donated 8xH100</a:t>
              </a:r>
              <a:endParaRPr lang="en-US" sz="1200" dirty="0"/>
            </a:p>
            <a:p>
              <a:pPr marL="0" indent="0">
                <a:buNone/>
              </a:pPr>
              <a:r>
                <a:rPr lang="en-US" sz="120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for scaling experiments</a:t>
              </a:r>
              <a:endParaRPr lang="en-US" sz="12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E30696F-26DF-5F99-1206-2538AFA3994B}"/>
              </a:ext>
            </a:extLst>
          </p:cNvPr>
          <p:cNvGrpSpPr/>
          <p:nvPr/>
        </p:nvGrpSpPr>
        <p:grpSpPr>
          <a:xfrm>
            <a:off x="6400800" y="3603372"/>
            <a:ext cx="1674130" cy="1004568"/>
            <a:chOff x="7104110" y="3798362"/>
            <a:chExt cx="1674130" cy="1004568"/>
          </a:xfrm>
        </p:grpSpPr>
        <p:sp>
          <p:nvSpPr>
            <p:cNvPr id="16" name="Shape 13"/>
            <p:cNvSpPr/>
            <p:nvPr/>
          </p:nvSpPr>
          <p:spPr>
            <a:xfrm>
              <a:off x="7104110" y="3798362"/>
              <a:ext cx="1674130" cy="10045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prstDash val="solid"/>
            </a:ln>
            <a:effectLst>
              <a:outerShdw blurRad="76200" dist="12700" dir="54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17" name="Shape 14"/>
            <p:cNvSpPr/>
            <p:nvPr/>
          </p:nvSpPr>
          <p:spPr>
            <a:xfrm>
              <a:off x="7104110" y="3798362"/>
              <a:ext cx="1674130" cy="73152"/>
            </a:xfrm>
            <a:prstGeom prst="rect">
              <a:avLst/>
            </a:prstGeom>
            <a:solidFill>
              <a:srgbClr val="29C7E0"/>
            </a:solidFill>
            <a:ln w="12700">
              <a:solidFill>
                <a:srgbClr val="29C7E0"/>
              </a:solidFill>
              <a:prstDash val="solid"/>
            </a:ln>
          </p:spPr>
        </p:sp>
        <p:sp>
          <p:nvSpPr>
            <p:cNvPr id="18" name="Text 15"/>
            <p:cNvSpPr/>
            <p:nvPr/>
          </p:nvSpPr>
          <p:spPr>
            <a:xfrm>
              <a:off x="7241270" y="3959450"/>
              <a:ext cx="1417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300" b="1" dirty="0"/>
                <a:t>DGX A100: </a:t>
              </a:r>
              <a:br>
                <a:rPr lang="en-US" sz="1300" b="1" dirty="0"/>
              </a:br>
              <a:r>
                <a:rPr lang="en-US" sz="1300" dirty="0"/>
                <a:t>8× A100 80GB</a:t>
              </a:r>
            </a:p>
          </p:txBody>
        </p:sp>
        <p:sp>
          <p:nvSpPr>
            <p:cNvPr id="31" name="Text 24">
              <a:extLst>
                <a:ext uri="{FF2B5EF4-FFF2-40B4-BE49-F238E27FC236}">
                  <a16:creationId xmlns:a16="http://schemas.microsoft.com/office/drawing/2014/main" id="{20C3A3DF-8FFB-B78D-1ED7-4B61B3DC536F}"/>
                </a:ext>
              </a:extLst>
            </p:cNvPr>
            <p:cNvSpPr/>
            <p:nvPr/>
          </p:nvSpPr>
          <p:spPr>
            <a:xfrm>
              <a:off x="7241270" y="4417131"/>
              <a:ext cx="1417320" cy="3782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Located at YSU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E64D09-1769-4E82-4E9A-0D8FF5DFEB41}"/>
              </a:ext>
            </a:extLst>
          </p:cNvPr>
          <p:cNvGrpSpPr/>
          <p:nvPr/>
        </p:nvGrpSpPr>
        <p:grpSpPr>
          <a:xfrm>
            <a:off x="8257810" y="3599868"/>
            <a:ext cx="1674130" cy="1004568"/>
            <a:chOff x="7256510" y="3950762"/>
            <a:chExt cx="1674130" cy="1004568"/>
          </a:xfrm>
        </p:grpSpPr>
        <p:sp>
          <p:nvSpPr>
            <p:cNvPr id="32" name="Shape 13">
              <a:extLst>
                <a:ext uri="{FF2B5EF4-FFF2-40B4-BE49-F238E27FC236}">
                  <a16:creationId xmlns:a16="http://schemas.microsoft.com/office/drawing/2014/main" id="{AA638570-EA8B-E8D5-338F-879676E19D8A}"/>
                </a:ext>
              </a:extLst>
            </p:cNvPr>
            <p:cNvSpPr/>
            <p:nvPr/>
          </p:nvSpPr>
          <p:spPr>
            <a:xfrm>
              <a:off x="7256510" y="3950762"/>
              <a:ext cx="1674130" cy="10045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prstDash val="solid"/>
            </a:ln>
            <a:effectLst>
              <a:outerShdw blurRad="76200" dist="12700" dir="5400000" algn="bl" rotWithShape="0">
                <a:srgbClr val="000000">
                  <a:alpha val="8000"/>
                </a:srgbClr>
              </a:outerShdw>
            </a:effectLst>
          </p:spPr>
        </p:sp>
        <p:sp>
          <p:nvSpPr>
            <p:cNvPr id="33" name="Shape 14">
              <a:extLst>
                <a:ext uri="{FF2B5EF4-FFF2-40B4-BE49-F238E27FC236}">
                  <a16:creationId xmlns:a16="http://schemas.microsoft.com/office/drawing/2014/main" id="{7D0B2FE0-AF71-23A7-DFA0-7DFEDDD34A76}"/>
                </a:ext>
              </a:extLst>
            </p:cNvPr>
            <p:cNvSpPr/>
            <p:nvPr/>
          </p:nvSpPr>
          <p:spPr>
            <a:xfrm>
              <a:off x="7256510" y="3950762"/>
              <a:ext cx="1674130" cy="73152"/>
            </a:xfrm>
            <a:prstGeom prst="rect">
              <a:avLst/>
            </a:prstGeom>
            <a:solidFill>
              <a:srgbClr val="29C7E0"/>
            </a:solidFill>
            <a:ln w="12700">
              <a:solidFill>
                <a:srgbClr val="29C7E0"/>
              </a:solidFill>
              <a:prstDash val="solid"/>
            </a:ln>
          </p:spPr>
        </p:sp>
        <p:sp>
          <p:nvSpPr>
            <p:cNvPr id="34" name="Text 15">
              <a:extLst>
                <a:ext uri="{FF2B5EF4-FFF2-40B4-BE49-F238E27FC236}">
                  <a16:creationId xmlns:a16="http://schemas.microsoft.com/office/drawing/2014/main" id="{CEC966D4-A18C-787B-60AE-CD5F49359B0E}"/>
                </a:ext>
              </a:extLst>
            </p:cNvPr>
            <p:cNvSpPr/>
            <p:nvPr/>
          </p:nvSpPr>
          <p:spPr>
            <a:xfrm>
              <a:off x="7393670" y="4115354"/>
              <a:ext cx="1417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r>
                <a:rPr lang="en-US" sz="1300" b="1" dirty="0"/>
                <a:t>DGX H100:</a:t>
              </a:r>
              <a:r>
                <a:rPr lang="en-US" sz="1300" dirty="0"/>
                <a:t> </a:t>
              </a:r>
              <a:br>
                <a:rPr lang="en-US" sz="1300" dirty="0"/>
              </a:br>
              <a:r>
                <a:rPr lang="en-US" sz="1300" dirty="0"/>
                <a:t>8× H100 80GB</a:t>
              </a:r>
              <a:endParaRPr lang="en-US" sz="1300" b="1" dirty="0"/>
            </a:p>
          </p:txBody>
        </p:sp>
        <p:sp>
          <p:nvSpPr>
            <p:cNvPr id="35" name="Text 24">
              <a:extLst>
                <a:ext uri="{FF2B5EF4-FFF2-40B4-BE49-F238E27FC236}">
                  <a16:creationId xmlns:a16="http://schemas.microsoft.com/office/drawing/2014/main" id="{99831982-4F14-048E-7D96-56C648D5779C}"/>
                </a:ext>
              </a:extLst>
            </p:cNvPr>
            <p:cNvSpPr/>
            <p:nvPr/>
          </p:nvSpPr>
          <p:spPr>
            <a:xfrm>
              <a:off x="7393670" y="4569531"/>
              <a:ext cx="1417320" cy="37821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20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Located at YSU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F670ED6-F871-254C-9286-A789CB57D4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24"/>
          <a:stretch>
            <a:fillRect/>
          </a:stretch>
        </p:blipFill>
        <p:spPr>
          <a:xfrm>
            <a:off x="365760" y="1417319"/>
            <a:ext cx="5852160" cy="449353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548640"/>
            <a:ext cx="11247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6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MISSION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457200" y="86868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want an aerial robot to do</a:t>
            </a:r>
            <a:endParaRPr lang="en-US" sz="3000" dirty="0"/>
          </a:p>
        </p:txBody>
      </p:sp>
      <p:sp>
        <p:nvSpPr>
          <p:cNvPr id="9" name="Shape 7"/>
          <p:cNvSpPr/>
          <p:nvPr/>
        </p:nvSpPr>
        <p:spPr>
          <a:xfrm>
            <a:off x="640080" y="1828800"/>
            <a:ext cx="10972800" cy="2194560"/>
          </a:xfrm>
          <a:prstGeom prst="rect">
            <a:avLst/>
          </a:prstGeom>
          <a:solidFill>
            <a:srgbClr val="060F25"/>
          </a:solidFill>
          <a:ln w="12700">
            <a:solidFill>
              <a:srgbClr val="060F25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40080" y="1828800"/>
            <a:ext cx="109728" cy="219456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983829"/>
            <a:ext cx="502920" cy="50292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554480" y="2084832"/>
            <a:ext cx="7315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MISSION SCENARIO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914400" y="2514600"/>
            <a:ext cx="10515600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Fly to the north, pass the river and look for a bear. </a:t>
            </a:r>
            <a:r>
              <a:rPr lang="en-US" sz="2000" i="1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Wait until a bear appears on the field, track him as long as he gets hidden inside the forest. Fly back.</a:t>
            </a:r>
            <a:endParaRPr lang="en-US" sz="2000" dirty="0"/>
          </a:p>
        </p:txBody>
      </p:sp>
      <p:sp>
        <p:nvSpPr>
          <p:cNvPr id="14" name="Shape 11"/>
          <p:cNvSpPr/>
          <p:nvPr/>
        </p:nvSpPr>
        <p:spPr>
          <a:xfrm>
            <a:off x="640080" y="4434840"/>
            <a:ext cx="2651760" cy="1874520"/>
          </a:xfrm>
          <a:prstGeom prst="rect">
            <a:avLst/>
          </a:prstGeom>
          <a:solidFill>
            <a:srgbClr val="1B2C56"/>
          </a:solidFill>
          <a:ln w="12700">
            <a:solidFill>
              <a:srgbClr val="1B2C56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40080" y="4434840"/>
            <a:ext cx="73152" cy="18745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868680" y="4572000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76" y="4654296"/>
            <a:ext cx="338328" cy="338328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463040" y="4617720"/>
            <a:ext cx="1737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</a:t>
            </a:r>
            <a:endParaRPr lang="en-US" sz="1600" dirty="0"/>
          </a:p>
        </p:txBody>
      </p:sp>
      <p:sp>
        <p:nvSpPr>
          <p:cNvPr id="19" name="Text 15"/>
          <p:cNvSpPr/>
          <p:nvPr/>
        </p:nvSpPr>
        <p:spPr>
          <a:xfrm>
            <a:off x="868680" y="5166360"/>
            <a:ext cx="22402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Parse a natural-language mission with multiple steps and constraints.</a:t>
            </a:r>
            <a:endParaRPr lang="en-US" sz="1100" dirty="0"/>
          </a:p>
        </p:txBody>
      </p:sp>
      <p:sp>
        <p:nvSpPr>
          <p:cNvPr id="20" name="Shape 16"/>
          <p:cNvSpPr/>
          <p:nvPr/>
        </p:nvSpPr>
        <p:spPr>
          <a:xfrm>
            <a:off x="3429000" y="4434840"/>
            <a:ext cx="2651760" cy="1874520"/>
          </a:xfrm>
          <a:prstGeom prst="rect">
            <a:avLst/>
          </a:prstGeom>
          <a:solidFill>
            <a:srgbClr val="1B2C56"/>
          </a:solidFill>
          <a:ln w="12700">
            <a:solidFill>
              <a:srgbClr val="1B2C56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429000" y="4434840"/>
            <a:ext cx="73152" cy="18745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3657600" y="4572000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896" y="4654296"/>
            <a:ext cx="338328" cy="338328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4251960" y="4617720"/>
            <a:ext cx="1737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Perceive</a:t>
            </a:r>
            <a:endParaRPr lang="en-US" sz="1600" dirty="0"/>
          </a:p>
        </p:txBody>
      </p:sp>
      <p:sp>
        <p:nvSpPr>
          <p:cNvPr id="25" name="Text 20"/>
          <p:cNvSpPr/>
          <p:nvPr/>
        </p:nvSpPr>
        <p:spPr>
          <a:xfrm>
            <a:off x="3657600" y="5166360"/>
            <a:ext cx="22402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Fuse RGB, multispectral, thermal and SAR observations from drones and satellites.</a:t>
            </a:r>
            <a:endParaRPr lang="en-US" sz="1100" dirty="0"/>
          </a:p>
        </p:txBody>
      </p:sp>
      <p:sp>
        <p:nvSpPr>
          <p:cNvPr id="26" name="Shape 21"/>
          <p:cNvSpPr/>
          <p:nvPr/>
        </p:nvSpPr>
        <p:spPr>
          <a:xfrm>
            <a:off x="6217920" y="4434840"/>
            <a:ext cx="2651760" cy="1874520"/>
          </a:xfrm>
          <a:prstGeom prst="rect">
            <a:avLst/>
          </a:prstGeom>
          <a:solidFill>
            <a:srgbClr val="1B2C56"/>
          </a:solidFill>
          <a:ln w="12700">
            <a:solidFill>
              <a:srgbClr val="1B2C56"/>
            </a:solidFill>
            <a:prstDash val="solid"/>
          </a:ln>
        </p:spPr>
      </p:sp>
      <p:sp>
        <p:nvSpPr>
          <p:cNvPr id="27" name="Shape 22"/>
          <p:cNvSpPr/>
          <p:nvPr/>
        </p:nvSpPr>
        <p:spPr>
          <a:xfrm>
            <a:off x="6217920" y="4434840"/>
            <a:ext cx="73152" cy="18745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446520" y="4572000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8816" y="4654296"/>
            <a:ext cx="338328" cy="338328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7040880" y="4617720"/>
            <a:ext cx="1737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Navigate</a:t>
            </a:r>
            <a:endParaRPr lang="en-US" sz="1600" dirty="0"/>
          </a:p>
        </p:txBody>
      </p:sp>
      <p:sp>
        <p:nvSpPr>
          <p:cNvPr id="31" name="Text 25"/>
          <p:cNvSpPr/>
          <p:nvPr/>
        </p:nvSpPr>
        <p:spPr>
          <a:xfrm>
            <a:off x="6446520" y="5166360"/>
            <a:ext cx="22402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Plan and execute a long-horizon flight through 3D space.</a:t>
            </a:r>
            <a:endParaRPr lang="en-US" sz="1100" dirty="0"/>
          </a:p>
        </p:txBody>
      </p:sp>
      <p:sp>
        <p:nvSpPr>
          <p:cNvPr id="32" name="Shape 26"/>
          <p:cNvSpPr/>
          <p:nvPr/>
        </p:nvSpPr>
        <p:spPr>
          <a:xfrm>
            <a:off x="9006840" y="4434840"/>
            <a:ext cx="2651760" cy="1874520"/>
          </a:xfrm>
          <a:prstGeom prst="rect">
            <a:avLst/>
          </a:prstGeom>
          <a:solidFill>
            <a:srgbClr val="1B2C56"/>
          </a:solidFill>
          <a:ln w="12700">
            <a:solidFill>
              <a:srgbClr val="1B2C56"/>
            </a:solidFill>
            <a:prstDash val="solid"/>
          </a:ln>
        </p:spPr>
      </p:sp>
      <p:sp>
        <p:nvSpPr>
          <p:cNvPr id="33" name="Shape 27"/>
          <p:cNvSpPr/>
          <p:nvPr/>
        </p:nvSpPr>
        <p:spPr>
          <a:xfrm>
            <a:off x="9006840" y="4434840"/>
            <a:ext cx="73152" cy="18745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34" name="Shape 28"/>
          <p:cNvSpPr/>
          <p:nvPr/>
        </p:nvSpPr>
        <p:spPr>
          <a:xfrm>
            <a:off x="9235440" y="4572000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3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736" y="4654296"/>
            <a:ext cx="338328" cy="338328"/>
          </a:xfrm>
          <a:prstGeom prst="rect">
            <a:avLst/>
          </a:prstGeom>
        </p:spPr>
      </p:pic>
      <p:sp>
        <p:nvSpPr>
          <p:cNvPr id="36" name="Text 29"/>
          <p:cNvSpPr/>
          <p:nvPr/>
        </p:nvSpPr>
        <p:spPr>
          <a:xfrm>
            <a:off x="9829800" y="4617720"/>
            <a:ext cx="17373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Decide</a:t>
            </a:r>
            <a:endParaRPr lang="en-US" sz="1600" dirty="0"/>
          </a:p>
        </p:txBody>
      </p:sp>
      <p:sp>
        <p:nvSpPr>
          <p:cNvPr id="37" name="Text 30"/>
          <p:cNvSpPr/>
          <p:nvPr/>
        </p:nvSpPr>
        <p:spPr>
          <a:xfrm>
            <a:off x="9235440" y="5166360"/>
            <a:ext cx="2240280" cy="1097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Detect, track, and act on objects of interest with safety guarantees.</a:t>
            </a:r>
            <a:endParaRPr lang="en-US" sz="11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50423B-402A-97B4-E8CC-B1F6B83E30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090"/>
          <a:stretch>
            <a:fillRect/>
          </a:stretch>
        </p:blipFill>
        <p:spPr>
          <a:xfrm>
            <a:off x="8074206" y="3144938"/>
            <a:ext cx="4117794" cy="3713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68CEE-30F4-CDCF-9019-C47B0FC40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50" t="11123" r="5315" b="-596"/>
          <a:stretch>
            <a:fillRect/>
          </a:stretch>
        </p:blipFill>
        <p:spPr>
          <a:xfrm>
            <a:off x="5806700" y="3169672"/>
            <a:ext cx="3236299" cy="3713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6996A-7F9C-CE5E-EFE4-0A39EF3BCE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489"/>
          <a:stretch>
            <a:fillRect/>
          </a:stretch>
        </p:blipFill>
        <p:spPr>
          <a:xfrm>
            <a:off x="3062856" y="-2"/>
            <a:ext cx="2752618" cy="4071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FD170-6D4F-913A-74C8-3A527CB4FE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4830" t="16967" r="11355" b="7348"/>
          <a:stretch>
            <a:fillRect/>
          </a:stretch>
        </p:blipFill>
        <p:spPr>
          <a:xfrm>
            <a:off x="5806700" y="-21630"/>
            <a:ext cx="4117794" cy="31913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6E41D8-AB50-55E7-703F-853F86596D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604" t="12358" r="7715"/>
          <a:stretch>
            <a:fillRect/>
          </a:stretch>
        </p:blipFill>
        <p:spPr>
          <a:xfrm>
            <a:off x="9899724" y="-21630"/>
            <a:ext cx="2292276" cy="32036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14A488-63E5-B66F-EB10-86418E676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78309"/>
            <a:ext cx="3078852" cy="42796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6DD6B9-EE49-0D8F-1A3E-878DC8D156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3888"/>
          <a:stretch>
            <a:fillRect/>
          </a:stretch>
        </p:blipFill>
        <p:spPr>
          <a:xfrm>
            <a:off x="0" y="-1"/>
            <a:ext cx="3078853" cy="25783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F5BB0D-18D7-6648-2451-C2933C6C040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854" t="6334" r="10521" b="17991"/>
          <a:stretch>
            <a:fillRect/>
          </a:stretch>
        </p:blipFill>
        <p:spPr>
          <a:xfrm>
            <a:off x="3078852" y="3713062"/>
            <a:ext cx="3017148" cy="31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09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14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8229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· OUTPUTS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Publications, talks, and what comes next</a:t>
            </a:r>
            <a:endParaRPr lang="en-US" sz="3000" dirty="0"/>
          </a:p>
        </p:txBody>
      </p:sp>
      <p:graphicFrame>
        <p:nvGraphicFramePr>
          <p:cNvPr id="1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011935"/>
              </p:ext>
            </p:extLst>
          </p:nvPr>
        </p:nvGraphicFramePr>
        <p:xfrm>
          <a:off x="457200" y="1554480"/>
          <a:ext cx="11247120" cy="251460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8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Project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1B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Topic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1B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Venue / status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1B3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Year</a:t>
                      </a:r>
                      <a:endParaRPr lang="en-US" sz="12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1B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GeoCrossBench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Cross-band generalization benchmark + χViT model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ICLR · under review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8FA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2026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Map-in-Pixel UAV VLN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History-aware fine-tuning, Qwen3-VL on CityNav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ECCV · under review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8FA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2026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Self-Distillation Scaling Law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Repetition vs unique samples in vision SSL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NeurIPS · under review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8FA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2026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Armenia aerial dataset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Collected with ROG-X drone, multi-band + VLN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000" b="1" dirty="0">
                          <a:solidFill>
                            <a:srgbClr val="FFFFFF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Planned</a:t>
                      </a:r>
                      <a:endParaRPr lang="en-US" sz="10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B23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100" dirty="0">
                          <a:solidFill>
                            <a:srgbClr val="111827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2026-27</a:t>
                      </a:r>
                      <a:endParaRPr lang="en-US" sz="11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E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Shape 7"/>
          <p:cNvSpPr/>
          <p:nvPr/>
        </p:nvSpPr>
        <p:spPr>
          <a:xfrm>
            <a:off x="457200" y="4572000"/>
            <a:ext cx="548640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Shape 8"/>
          <p:cNvSpPr/>
          <p:nvPr/>
        </p:nvSpPr>
        <p:spPr>
          <a:xfrm>
            <a:off x="457200" y="4572000"/>
            <a:ext cx="73152" cy="178308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4754880"/>
            <a:ext cx="457200" cy="45720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188720" y="4736592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Talks &amp; dissemination</a:t>
            </a:r>
            <a:endParaRPr lang="en-US" sz="1400" dirty="0"/>
          </a:p>
        </p:txBody>
      </p:sp>
      <p:sp>
        <p:nvSpPr>
          <p:cNvPr id="14" name="Text 10"/>
          <p:cNvSpPr/>
          <p:nvPr/>
        </p:nvSpPr>
        <p:spPr>
          <a:xfrm>
            <a:off x="640080" y="5212080"/>
            <a:ext cx="521208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ARPI 2024 (Yerevan) · Dilijan 2026 progress report
Joint work shared with UIUC AVIATE Center group meetings
</a:t>
            </a:r>
            <a:r>
              <a:rPr lang="en-US" sz="11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 release planned: code, datasets, model weights</a:t>
            </a:r>
            <a:endParaRPr lang="en-US" sz="1100" dirty="0"/>
          </a:p>
        </p:txBody>
      </p:sp>
      <p:sp>
        <p:nvSpPr>
          <p:cNvPr id="9" name="Shape 11"/>
          <p:cNvSpPr/>
          <p:nvPr/>
        </p:nvSpPr>
        <p:spPr>
          <a:xfrm>
            <a:off x="6263640" y="4572000"/>
            <a:ext cx="5440680" cy="17830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6" name="Shape 12"/>
          <p:cNvSpPr/>
          <p:nvPr/>
        </p:nvSpPr>
        <p:spPr>
          <a:xfrm>
            <a:off x="6263640" y="4572000"/>
            <a:ext cx="73152" cy="178308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520" y="4754880"/>
            <a:ext cx="457200" cy="45720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995160" y="4736592"/>
            <a:ext cx="45720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Researcher training</a:t>
            </a:r>
            <a:endParaRPr lang="en-US" sz="1400" dirty="0"/>
          </a:p>
        </p:txBody>
      </p:sp>
      <p:sp>
        <p:nvSpPr>
          <p:cNvPr id="19" name="Text 14"/>
          <p:cNvSpPr/>
          <p:nvPr/>
        </p:nvSpPr>
        <p:spPr>
          <a:xfrm>
            <a:off x="6446520" y="5212080"/>
            <a:ext cx="512064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Two early-career researchers (Anna, Narek) onboarded onto the project
PhD-level supervision via UIUC PI + YSU CI
</a:t>
            </a:r>
            <a:r>
              <a:rPr lang="en-US" sz="11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 visits planned to UIUC for the next academic year</a:t>
            </a:r>
            <a:endParaRPr lang="en-US" sz="1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524182B-859E-E06D-5013-50F33E379B52}"/>
              </a:ext>
            </a:extLst>
          </p:cNvPr>
          <p:cNvGrpSpPr/>
          <p:nvPr/>
        </p:nvGrpSpPr>
        <p:grpSpPr>
          <a:xfrm>
            <a:off x="3739109" y="2701067"/>
            <a:ext cx="4713783" cy="1455867"/>
            <a:chOff x="3721301" y="2958957"/>
            <a:chExt cx="4713783" cy="1455867"/>
          </a:xfrm>
        </p:grpSpPr>
        <p:sp>
          <p:nvSpPr>
            <p:cNvPr id="3" name="Shape 1"/>
            <p:cNvSpPr/>
            <p:nvPr/>
          </p:nvSpPr>
          <p:spPr>
            <a:xfrm>
              <a:off x="3721302" y="2958957"/>
              <a:ext cx="4713782" cy="1455867"/>
            </a:xfrm>
            <a:prstGeom prst="rect">
              <a:avLst/>
            </a:prstGeom>
            <a:solidFill>
              <a:srgbClr val="060F25">
                <a:alpha val="85000"/>
              </a:srgbClr>
            </a:solidFill>
            <a:ln w="12700">
              <a:solidFill>
                <a:srgbClr val="060F25"/>
              </a:solidFill>
              <a:prstDash val="solid"/>
            </a:ln>
          </p:spPr>
          <p:txBody>
            <a:bodyPr/>
            <a:lstStyle/>
            <a:p>
              <a:endParaRPr lang="en-AM" dirty="0"/>
            </a:p>
          </p:txBody>
        </p:sp>
        <p:sp>
          <p:nvSpPr>
            <p:cNvPr id="4" name="Shape 2"/>
            <p:cNvSpPr/>
            <p:nvPr/>
          </p:nvSpPr>
          <p:spPr>
            <a:xfrm>
              <a:off x="3721301" y="2958957"/>
              <a:ext cx="170105" cy="1455867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6" name="Text 4"/>
            <p:cNvSpPr/>
            <p:nvPr/>
          </p:nvSpPr>
          <p:spPr>
            <a:xfrm>
              <a:off x="4035981" y="2958957"/>
              <a:ext cx="4254528" cy="116714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3600" b="1" dirty="0" err="1">
                  <a:solidFill>
                    <a:srgbClr val="FFFFFF"/>
                  </a:solidFill>
                  <a:latin typeface="Times New Roman" panose="02020603050405020304" pitchFamily="18" charset="0"/>
                  <a:ea typeface="Calibri" pitchFamily="34" charset="-122"/>
                  <a:cs typeface="Times New Roman" panose="02020603050405020304" pitchFamily="18" charset="0"/>
                </a:rPr>
                <a:t>Շնորհակալություն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Shape 5"/>
            <p:cNvSpPr/>
            <p:nvPr/>
          </p:nvSpPr>
          <p:spPr>
            <a:xfrm>
              <a:off x="4061795" y="4252175"/>
              <a:ext cx="1188720" cy="36576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</p:grpSp>
      <p:sp>
        <p:nvSpPr>
          <p:cNvPr id="9" name="Text 7"/>
          <p:cNvSpPr/>
          <p:nvPr/>
        </p:nvSpPr>
        <p:spPr>
          <a:xfrm>
            <a:off x="0" y="6492240"/>
            <a:ext cx="1219169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94A3B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72287" y="164592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PROJECT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Four research pillars, one goal</a:t>
            </a:r>
            <a:endParaRPr lang="en-US" sz="3000" dirty="0"/>
          </a:p>
        </p:txBody>
      </p:sp>
      <p:sp>
        <p:nvSpPr>
          <p:cNvPr id="9" name="Shape 7"/>
          <p:cNvSpPr/>
          <p:nvPr/>
        </p:nvSpPr>
        <p:spPr>
          <a:xfrm>
            <a:off x="457200" y="1463040"/>
            <a:ext cx="11247120" cy="11887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57200" y="1463040"/>
            <a:ext cx="91440" cy="11887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691640"/>
            <a:ext cx="457200" cy="45720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71600" y="1600200"/>
            <a:ext cx="8229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b="1" kern="0" spc="400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PROJECT ANNOTATION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1371600" y="1874520"/>
            <a:ext cx="987552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6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Develop a foundation system that lets aerial robots </a:t>
            </a:r>
            <a:r>
              <a:rPr lang="en-US" sz="16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understand natural-language missions, perceive multi-spectral imagery and navigate autonomously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457200" y="2880360"/>
            <a:ext cx="5532120" cy="16459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AM" dirty="0"/>
          </a:p>
        </p:txBody>
      </p:sp>
      <p:sp>
        <p:nvSpPr>
          <p:cNvPr id="15" name="Shape 12"/>
          <p:cNvSpPr/>
          <p:nvPr/>
        </p:nvSpPr>
        <p:spPr>
          <a:xfrm>
            <a:off x="457200" y="2880360"/>
            <a:ext cx="91440" cy="16459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685800" y="3108960"/>
            <a:ext cx="548640" cy="54864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371600" y="3108960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P1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1371600" y="3383280"/>
            <a:ext cx="4480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Foundation Vision Models</a:t>
            </a:r>
            <a:endParaRPr lang="en-US" dirty="0"/>
          </a:p>
        </p:txBody>
      </p:sp>
      <p:sp>
        <p:nvSpPr>
          <p:cNvPr id="20" name="Text 16"/>
          <p:cNvSpPr/>
          <p:nvPr/>
        </p:nvSpPr>
        <p:spPr>
          <a:xfrm>
            <a:off x="685800" y="384048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Self-supervised pretraining for multi-band aerial imagery. Backbone for classification, segmentation, change detection, tracking.</a:t>
            </a:r>
            <a:endParaRPr lang="en-US" sz="1400" dirty="0"/>
          </a:p>
        </p:txBody>
      </p:sp>
      <p:sp>
        <p:nvSpPr>
          <p:cNvPr id="21" name="Shape 17"/>
          <p:cNvSpPr/>
          <p:nvPr/>
        </p:nvSpPr>
        <p:spPr>
          <a:xfrm>
            <a:off x="6126480" y="2880360"/>
            <a:ext cx="5532120" cy="16459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AM" dirty="0"/>
          </a:p>
        </p:txBody>
      </p:sp>
      <p:sp>
        <p:nvSpPr>
          <p:cNvPr id="22" name="Shape 18"/>
          <p:cNvSpPr/>
          <p:nvPr/>
        </p:nvSpPr>
        <p:spPr>
          <a:xfrm>
            <a:off x="6126480" y="2880360"/>
            <a:ext cx="91440" cy="164592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3" name="Shape 19"/>
          <p:cNvSpPr/>
          <p:nvPr/>
        </p:nvSpPr>
        <p:spPr>
          <a:xfrm>
            <a:off x="6355080" y="3108960"/>
            <a:ext cx="548640" cy="54864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808" y="3218688"/>
            <a:ext cx="329184" cy="329184"/>
          </a:xfrm>
          <a:prstGeom prst="rect">
            <a:avLst/>
          </a:prstGeom>
        </p:spPr>
      </p:pic>
      <p:sp>
        <p:nvSpPr>
          <p:cNvPr id="25" name="Text 20"/>
          <p:cNvSpPr/>
          <p:nvPr/>
        </p:nvSpPr>
        <p:spPr>
          <a:xfrm>
            <a:off x="7040880" y="3108960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P2</a:t>
            </a:r>
            <a:endParaRPr lang="en-US" sz="1100" dirty="0"/>
          </a:p>
        </p:txBody>
      </p:sp>
      <p:sp>
        <p:nvSpPr>
          <p:cNvPr id="26" name="Text 21"/>
          <p:cNvSpPr/>
          <p:nvPr/>
        </p:nvSpPr>
        <p:spPr>
          <a:xfrm>
            <a:off x="7040880" y="3383280"/>
            <a:ext cx="4480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Vision-Language Navigation</a:t>
            </a:r>
            <a:endParaRPr lang="en-US" dirty="0"/>
          </a:p>
        </p:txBody>
      </p:sp>
      <p:sp>
        <p:nvSpPr>
          <p:cNvPr id="27" name="Text 22"/>
          <p:cNvSpPr/>
          <p:nvPr/>
        </p:nvSpPr>
        <p:spPr>
          <a:xfrm>
            <a:off x="6355080" y="384048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Compact VLMs fine-tuned to follow text instructions in 3D urban environments.</a:t>
            </a:r>
            <a:endParaRPr lang="en-US" sz="1400" dirty="0"/>
          </a:p>
        </p:txBody>
      </p:sp>
      <p:sp>
        <p:nvSpPr>
          <p:cNvPr id="28" name="Shape 23"/>
          <p:cNvSpPr/>
          <p:nvPr/>
        </p:nvSpPr>
        <p:spPr>
          <a:xfrm>
            <a:off x="457200" y="4663440"/>
            <a:ext cx="5532120" cy="16459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  <p:txBody>
          <a:bodyPr/>
          <a:lstStyle/>
          <a:p>
            <a:endParaRPr lang="en-AM" dirty="0"/>
          </a:p>
        </p:txBody>
      </p:sp>
      <p:sp>
        <p:nvSpPr>
          <p:cNvPr id="29" name="Shape 24"/>
          <p:cNvSpPr/>
          <p:nvPr/>
        </p:nvSpPr>
        <p:spPr>
          <a:xfrm>
            <a:off x="457200" y="4663440"/>
            <a:ext cx="91440" cy="16459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685800" y="4892040"/>
            <a:ext cx="548640" cy="54864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28" y="5001768"/>
            <a:ext cx="329184" cy="329184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1371600" y="4892040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P3</a:t>
            </a:r>
            <a:endParaRPr lang="en-US" sz="1100" dirty="0"/>
          </a:p>
        </p:txBody>
      </p:sp>
      <p:sp>
        <p:nvSpPr>
          <p:cNvPr id="33" name="Text 27"/>
          <p:cNvSpPr/>
          <p:nvPr/>
        </p:nvSpPr>
        <p:spPr>
          <a:xfrm>
            <a:off x="1371600" y="5166360"/>
            <a:ext cx="4480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Advanced VLN Scenarios</a:t>
            </a:r>
            <a:endParaRPr lang="en-US" dirty="0"/>
          </a:p>
        </p:txBody>
      </p:sp>
      <p:sp>
        <p:nvSpPr>
          <p:cNvPr id="34" name="Text 28"/>
          <p:cNvSpPr/>
          <p:nvPr/>
        </p:nvSpPr>
        <p:spPr>
          <a:xfrm>
            <a:off x="685800" y="562356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Long-horizon, history-aware navigation; generalization to new phrasings and visual modalities.</a:t>
            </a:r>
            <a:endParaRPr lang="en-US" sz="1400" dirty="0"/>
          </a:p>
        </p:txBody>
      </p:sp>
      <p:sp>
        <p:nvSpPr>
          <p:cNvPr id="35" name="Shape 29"/>
          <p:cNvSpPr/>
          <p:nvPr/>
        </p:nvSpPr>
        <p:spPr>
          <a:xfrm>
            <a:off x="6126480" y="4663440"/>
            <a:ext cx="5532120" cy="16459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36" name="Shape 30"/>
          <p:cNvSpPr/>
          <p:nvPr/>
        </p:nvSpPr>
        <p:spPr>
          <a:xfrm>
            <a:off x="6126480" y="4663440"/>
            <a:ext cx="91440" cy="16459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37" name="Shape 31"/>
          <p:cNvSpPr/>
          <p:nvPr/>
        </p:nvSpPr>
        <p:spPr>
          <a:xfrm>
            <a:off x="6355080" y="4892040"/>
            <a:ext cx="548640" cy="54864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38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808" y="5001768"/>
            <a:ext cx="329184" cy="329184"/>
          </a:xfrm>
          <a:prstGeom prst="rect">
            <a:avLst/>
          </a:prstGeom>
        </p:spPr>
      </p:pic>
      <p:sp>
        <p:nvSpPr>
          <p:cNvPr id="39" name="Text 32"/>
          <p:cNvSpPr/>
          <p:nvPr/>
        </p:nvSpPr>
        <p:spPr>
          <a:xfrm>
            <a:off x="7040880" y="4892040"/>
            <a:ext cx="128016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P4</a:t>
            </a:r>
            <a:endParaRPr lang="en-US" sz="1100" dirty="0"/>
          </a:p>
        </p:txBody>
      </p:sp>
      <p:sp>
        <p:nvSpPr>
          <p:cNvPr id="40" name="Text 33"/>
          <p:cNvSpPr/>
          <p:nvPr/>
        </p:nvSpPr>
        <p:spPr>
          <a:xfrm>
            <a:off x="7040880" y="5166360"/>
            <a:ext cx="44805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Aerial Dataset Collection</a:t>
            </a:r>
            <a:endParaRPr lang="en-US" dirty="0"/>
          </a:p>
        </p:txBody>
      </p:sp>
      <p:sp>
        <p:nvSpPr>
          <p:cNvPr id="41" name="Text 34"/>
          <p:cNvSpPr/>
          <p:nvPr/>
        </p:nvSpPr>
        <p:spPr>
          <a:xfrm>
            <a:off x="6355080" y="5623560"/>
            <a:ext cx="512064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Real-world flights drone + curated 100 M-scale aerial corpora.</a:t>
            </a:r>
            <a:endParaRPr lang="en-US" sz="1400" dirty="0"/>
          </a:p>
        </p:txBody>
      </p:sp>
      <p:pic>
        <p:nvPicPr>
          <p:cNvPr id="42" name="Image 2" descr="preencoded.png">
            <a:extLst>
              <a:ext uri="{FF2B5EF4-FFF2-40B4-BE49-F238E27FC236}">
                <a16:creationId xmlns:a16="http://schemas.microsoft.com/office/drawing/2014/main" id="{52B43699-A6B7-C283-C9BF-DD2BA76A2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28" y="3246120"/>
            <a:ext cx="329184" cy="3291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 2"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8229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</a:t>
            </a:r>
            <a:endParaRPr lang="en-US" sz="950" dirty="0"/>
          </a:p>
        </p:txBody>
      </p:sp>
      <p:sp>
        <p:nvSpPr>
          <p:cNvPr id="6" name="Text 4"/>
          <p:cNvSpPr/>
          <p:nvPr/>
        </p:nvSpPr>
        <p:spPr>
          <a:xfrm>
            <a:off x="11521440" y="6601968"/>
            <a:ext cx="4572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 · PROJECT</a:t>
            </a:r>
            <a:endParaRPr lang="en-US" sz="1100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9C5B187-797D-D857-F6EC-A15EFEE161DE}"/>
              </a:ext>
            </a:extLst>
          </p:cNvPr>
          <p:cNvGrpSpPr/>
          <p:nvPr/>
        </p:nvGrpSpPr>
        <p:grpSpPr>
          <a:xfrm>
            <a:off x="271849" y="1192872"/>
            <a:ext cx="5314416" cy="4475900"/>
            <a:chOff x="457200" y="1554480"/>
            <a:chExt cx="5029200" cy="4572000"/>
          </a:xfrm>
        </p:grpSpPr>
        <p:sp>
          <p:nvSpPr>
            <p:cNvPr id="9" name="Shape 7"/>
            <p:cNvSpPr/>
            <p:nvPr/>
          </p:nvSpPr>
          <p:spPr>
            <a:xfrm>
              <a:off x="457200" y="1554480"/>
              <a:ext cx="5029200" cy="4572000"/>
            </a:xfrm>
            <a:prstGeom prst="rect">
              <a:avLst/>
            </a:prstGeom>
            <a:solidFill>
              <a:srgbClr val="0B1B3D"/>
            </a:solidFill>
            <a:ln w="12700">
              <a:solidFill>
                <a:srgbClr val="0B1B3D"/>
              </a:solidFill>
              <a:prstDash val="solid"/>
            </a:ln>
          </p:spPr>
        </p:sp>
        <p:sp>
          <p:nvSpPr>
            <p:cNvPr id="10" name="Shape 8"/>
            <p:cNvSpPr/>
            <p:nvPr/>
          </p:nvSpPr>
          <p:spPr>
            <a:xfrm>
              <a:off x="457200" y="1554480"/>
              <a:ext cx="91440" cy="4572000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pic>
          <p:nvPicPr>
            <p:cNvPr id="11" name="Image 0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240" y="1828800"/>
              <a:ext cx="457200" cy="457200"/>
            </a:xfrm>
            <a:prstGeom prst="rect">
              <a:avLst/>
            </a:prstGeom>
          </p:spPr>
        </p:pic>
        <p:sp>
          <p:nvSpPr>
            <p:cNvPr id="12" name="Text 9"/>
            <p:cNvSpPr/>
            <p:nvPr/>
          </p:nvSpPr>
          <p:spPr>
            <a:xfrm>
              <a:off x="1325880" y="1874520"/>
              <a:ext cx="365760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400" b="1" kern="0" spc="400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THE GAP</a:t>
              </a:r>
              <a:endParaRPr lang="en-US" sz="1400" dirty="0"/>
            </a:p>
          </p:txBody>
        </p:sp>
        <p:sp>
          <p:nvSpPr>
            <p:cNvPr id="13" name="Text 10"/>
            <p:cNvSpPr/>
            <p:nvPr/>
          </p:nvSpPr>
          <p:spPr>
            <a:xfrm>
              <a:off x="777240" y="2377440"/>
              <a:ext cx="429768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Aerial data is exploding,
</a:t>
              </a:r>
              <a:r>
                <a:rPr lang="en-US" sz="2400" b="1" dirty="0">
                  <a:solidFill>
                    <a:srgbClr val="29C7E0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labels are not.</a:t>
              </a:r>
              <a:endParaRPr lang="en-US" sz="2400" dirty="0"/>
            </a:p>
          </p:txBody>
        </p:sp>
        <p:sp>
          <p:nvSpPr>
            <p:cNvPr id="14" name="Text 11"/>
            <p:cNvSpPr/>
            <p:nvPr/>
          </p:nvSpPr>
          <p:spPr>
            <a:xfrm>
              <a:off x="777240" y="3657600"/>
              <a:ext cx="429768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600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New satellites, new spectral bands, and new drones come online every year. Hand-labeling for every sensor and city is impossible.</a:t>
              </a:r>
              <a:endParaRPr lang="en-US" sz="1600" dirty="0"/>
            </a:p>
          </p:txBody>
        </p:sp>
        <p:sp>
          <p:nvSpPr>
            <p:cNvPr id="15" name="Text 12"/>
            <p:cNvSpPr/>
            <p:nvPr/>
          </p:nvSpPr>
          <p:spPr>
            <a:xfrm>
              <a:off x="777240" y="5120640"/>
              <a:ext cx="4297680" cy="8229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buNone/>
              </a:pPr>
              <a:r>
                <a:rPr lang="en-US" sz="1400" i="1" dirty="0">
                  <a:solidFill>
                    <a:srgbClr val="F7F4E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Our answer: </a:t>
              </a:r>
              <a:r>
                <a:rPr lang="en-US" sz="1400" b="1" dirty="0">
                  <a:solidFill>
                    <a:srgbClr val="F5B233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self-supervised, multi-band, language-grounded foundation models.</a:t>
              </a:r>
              <a:endParaRPr lang="en-US" sz="1400" dirty="0"/>
            </a:p>
          </p:txBody>
        </p:sp>
      </p:grpSp>
      <p:sp>
        <p:nvSpPr>
          <p:cNvPr id="16" name="Text 13"/>
          <p:cNvSpPr/>
          <p:nvPr/>
        </p:nvSpPr>
        <p:spPr>
          <a:xfrm>
            <a:off x="5885111" y="1188212"/>
            <a:ext cx="60350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4 Research pillars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5885111" y="1691132"/>
            <a:ext cx="2926080" cy="18745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5885111" y="1691132"/>
            <a:ext cx="2926080" cy="9144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067991" y="196545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143" y="2038604"/>
            <a:ext cx="365760" cy="365760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6067991" y="196545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31" y="2056892"/>
            <a:ext cx="329184" cy="329184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6753791" y="198374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1</a:t>
            </a:r>
            <a:endParaRPr lang="en-US" sz="950" dirty="0"/>
          </a:p>
        </p:txBody>
      </p:sp>
      <p:sp>
        <p:nvSpPr>
          <p:cNvPr id="24" name="Text 19"/>
          <p:cNvSpPr/>
          <p:nvPr/>
        </p:nvSpPr>
        <p:spPr>
          <a:xfrm>
            <a:off x="6753791" y="2194052"/>
            <a:ext cx="1920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5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Foundation Vision Models</a:t>
            </a:r>
            <a:endParaRPr lang="en-US" sz="1350" dirty="0"/>
          </a:p>
        </p:txBody>
      </p:sp>
      <p:sp>
        <p:nvSpPr>
          <p:cNvPr id="25" name="Text 20"/>
          <p:cNvSpPr/>
          <p:nvPr/>
        </p:nvSpPr>
        <p:spPr>
          <a:xfrm>
            <a:off x="6067991" y="2651252"/>
            <a:ext cx="26060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Self-supervised pretraining for multi-band aerial imagery.</a:t>
            </a:r>
            <a:endParaRPr lang="en-US" sz="1100" dirty="0"/>
          </a:p>
        </p:txBody>
      </p:sp>
      <p:sp>
        <p:nvSpPr>
          <p:cNvPr id="26" name="Shape 21"/>
          <p:cNvSpPr/>
          <p:nvPr/>
        </p:nvSpPr>
        <p:spPr>
          <a:xfrm>
            <a:off x="8994071" y="1691132"/>
            <a:ext cx="2926080" cy="18745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7" name="Shape 22"/>
          <p:cNvSpPr/>
          <p:nvPr/>
        </p:nvSpPr>
        <p:spPr>
          <a:xfrm>
            <a:off x="8994071" y="1691132"/>
            <a:ext cx="2926080" cy="9144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9176951" y="196545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103" y="2038604"/>
            <a:ext cx="365760" cy="365760"/>
          </a:xfrm>
          <a:prstGeom prst="rect">
            <a:avLst/>
          </a:prstGeom>
        </p:spPr>
      </p:pic>
      <p:sp>
        <p:nvSpPr>
          <p:cNvPr id="30" name="Shape 24"/>
          <p:cNvSpPr/>
          <p:nvPr/>
        </p:nvSpPr>
        <p:spPr>
          <a:xfrm>
            <a:off x="9176951" y="196545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3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8391" y="2056892"/>
            <a:ext cx="329184" cy="329184"/>
          </a:xfrm>
          <a:prstGeom prst="rect">
            <a:avLst/>
          </a:prstGeom>
        </p:spPr>
      </p:pic>
      <p:sp>
        <p:nvSpPr>
          <p:cNvPr id="32" name="Text 25"/>
          <p:cNvSpPr/>
          <p:nvPr/>
        </p:nvSpPr>
        <p:spPr>
          <a:xfrm>
            <a:off x="9862751" y="198374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2</a:t>
            </a:r>
            <a:endParaRPr lang="en-US" sz="950" dirty="0"/>
          </a:p>
        </p:txBody>
      </p:sp>
      <p:sp>
        <p:nvSpPr>
          <p:cNvPr id="33" name="Text 26"/>
          <p:cNvSpPr/>
          <p:nvPr/>
        </p:nvSpPr>
        <p:spPr>
          <a:xfrm>
            <a:off x="9862751" y="2194052"/>
            <a:ext cx="1920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5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Vision-Language Navigation</a:t>
            </a:r>
            <a:endParaRPr lang="en-US" sz="1350" dirty="0"/>
          </a:p>
        </p:txBody>
      </p:sp>
      <p:sp>
        <p:nvSpPr>
          <p:cNvPr id="34" name="Text 27"/>
          <p:cNvSpPr/>
          <p:nvPr/>
        </p:nvSpPr>
        <p:spPr>
          <a:xfrm>
            <a:off x="9176951" y="2651252"/>
            <a:ext cx="26060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Drones that follow natural language instructions.</a:t>
            </a:r>
            <a:endParaRPr lang="en-US" sz="1100" dirty="0"/>
          </a:p>
        </p:txBody>
      </p:sp>
      <p:sp>
        <p:nvSpPr>
          <p:cNvPr id="35" name="Shape 28"/>
          <p:cNvSpPr/>
          <p:nvPr/>
        </p:nvSpPr>
        <p:spPr>
          <a:xfrm>
            <a:off x="5885111" y="3794252"/>
            <a:ext cx="2926080" cy="18745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6" name="Shape 29"/>
          <p:cNvSpPr/>
          <p:nvPr/>
        </p:nvSpPr>
        <p:spPr>
          <a:xfrm>
            <a:off x="5885111" y="3794252"/>
            <a:ext cx="2926080" cy="9144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37" name="Shape 30"/>
          <p:cNvSpPr/>
          <p:nvPr/>
        </p:nvSpPr>
        <p:spPr>
          <a:xfrm>
            <a:off x="6067991" y="406857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38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43" y="4141724"/>
            <a:ext cx="365760" cy="365760"/>
          </a:xfrm>
          <a:prstGeom prst="rect">
            <a:avLst/>
          </a:prstGeom>
        </p:spPr>
      </p:pic>
      <p:sp>
        <p:nvSpPr>
          <p:cNvPr id="39" name="Shape 31"/>
          <p:cNvSpPr/>
          <p:nvPr/>
        </p:nvSpPr>
        <p:spPr>
          <a:xfrm>
            <a:off x="6067991" y="406857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40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431" y="4160012"/>
            <a:ext cx="329184" cy="329184"/>
          </a:xfrm>
          <a:prstGeom prst="rect">
            <a:avLst/>
          </a:prstGeom>
        </p:spPr>
      </p:pic>
      <p:sp>
        <p:nvSpPr>
          <p:cNvPr id="41" name="Text 32"/>
          <p:cNvSpPr/>
          <p:nvPr/>
        </p:nvSpPr>
        <p:spPr>
          <a:xfrm>
            <a:off x="6753791" y="408686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3</a:t>
            </a:r>
            <a:endParaRPr lang="en-US" sz="950" dirty="0"/>
          </a:p>
        </p:txBody>
      </p:sp>
      <p:sp>
        <p:nvSpPr>
          <p:cNvPr id="42" name="Text 33"/>
          <p:cNvSpPr/>
          <p:nvPr/>
        </p:nvSpPr>
        <p:spPr>
          <a:xfrm>
            <a:off x="6753791" y="4297172"/>
            <a:ext cx="1920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5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Advanced VLN Scenarios</a:t>
            </a:r>
            <a:endParaRPr lang="en-US" sz="1350" dirty="0"/>
          </a:p>
        </p:txBody>
      </p:sp>
      <p:sp>
        <p:nvSpPr>
          <p:cNvPr id="43" name="Text 34"/>
          <p:cNvSpPr/>
          <p:nvPr/>
        </p:nvSpPr>
        <p:spPr>
          <a:xfrm>
            <a:off x="6067991" y="4754372"/>
            <a:ext cx="26060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Long-horizon, history-aware urban UAV navigation.</a:t>
            </a:r>
            <a:endParaRPr lang="en-US" sz="1100" dirty="0"/>
          </a:p>
        </p:txBody>
      </p:sp>
      <p:sp>
        <p:nvSpPr>
          <p:cNvPr id="44" name="Shape 35"/>
          <p:cNvSpPr/>
          <p:nvPr/>
        </p:nvSpPr>
        <p:spPr>
          <a:xfrm>
            <a:off x="8994071" y="3794252"/>
            <a:ext cx="2926080" cy="187452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5" name="Shape 36"/>
          <p:cNvSpPr/>
          <p:nvPr/>
        </p:nvSpPr>
        <p:spPr>
          <a:xfrm>
            <a:off x="8994071" y="3794252"/>
            <a:ext cx="2926080" cy="9144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6" name="Shape 37"/>
          <p:cNvSpPr/>
          <p:nvPr/>
        </p:nvSpPr>
        <p:spPr>
          <a:xfrm>
            <a:off x="9176951" y="406857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47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0103" y="4141724"/>
            <a:ext cx="365760" cy="365760"/>
          </a:xfrm>
          <a:prstGeom prst="rect">
            <a:avLst/>
          </a:prstGeom>
        </p:spPr>
      </p:pic>
      <p:sp>
        <p:nvSpPr>
          <p:cNvPr id="48" name="Shape 38"/>
          <p:cNvSpPr/>
          <p:nvPr/>
        </p:nvSpPr>
        <p:spPr>
          <a:xfrm>
            <a:off x="9176951" y="4068572"/>
            <a:ext cx="502920" cy="502920"/>
          </a:xfrm>
          <a:prstGeom prst="ellipse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pic>
        <p:nvPicPr>
          <p:cNvPr id="49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391" y="4160012"/>
            <a:ext cx="329184" cy="329184"/>
          </a:xfrm>
          <a:prstGeom prst="rect">
            <a:avLst/>
          </a:prstGeom>
        </p:spPr>
      </p:pic>
      <p:sp>
        <p:nvSpPr>
          <p:cNvPr id="50" name="Text 39"/>
          <p:cNvSpPr/>
          <p:nvPr/>
        </p:nvSpPr>
        <p:spPr>
          <a:xfrm>
            <a:off x="9862751" y="4086860"/>
            <a:ext cx="1828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 4</a:t>
            </a:r>
            <a:endParaRPr lang="en-US" sz="950" dirty="0"/>
          </a:p>
        </p:txBody>
      </p:sp>
      <p:sp>
        <p:nvSpPr>
          <p:cNvPr id="51" name="Text 40"/>
          <p:cNvSpPr/>
          <p:nvPr/>
        </p:nvSpPr>
        <p:spPr>
          <a:xfrm>
            <a:off x="9862751" y="4297172"/>
            <a:ext cx="192024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35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Dataset Creation</a:t>
            </a:r>
            <a:endParaRPr lang="en-US" sz="1350" dirty="0"/>
          </a:p>
        </p:txBody>
      </p:sp>
      <p:sp>
        <p:nvSpPr>
          <p:cNvPr id="52" name="Text 41"/>
          <p:cNvSpPr/>
          <p:nvPr/>
        </p:nvSpPr>
        <p:spPr>
          <a:xfrm>
            <a:off x="9176951" y="4754372"/>
            <a:ext cx="260604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New aerial corpora collected over Armenia.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Team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65760" y="1812772"/>
            <a:ext cx="1737360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10" name="Image 0" descr="/Users/hakobtamazyan/Library/Mobile Documents/com~apple~CloudDocs/Documents/DIlijan 2026/Presentation3/team_photos/naira_hovakimyan.jpg"/>
          <p:cNvPicPr>
            <a:picLocks noChangeAspect="1"/>
          </p:cNvPicPr>
          <p:nvPr/>
        </p:nvPicPr>
        <p:blipFill>
          <a:blip r:embed="rId3"/>
          <a:srcRect l="7750" r="7750"/>
          <a:stretch/>
        </p:blipFill>
        <p:spPr>
          <a:xfrm>
            <a:off x="556146" y="2049078"/>
            <a:ext cx="1382381" cy="1635954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365760" y="3803904"/>
            <a:ext cx="1737360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12" name="Shape 9"/>
          <p:cNvSpPr/>
          <p:nvPr/>
        </p:nvSpPr>
        <p:spPr>
          <a:xfrm>
            <a:off x="556146" y="3941064"/>
            <a:ext cx="640080" cy="2743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13" name="Text 10"/>
          <p:cNvSpPr/>
          <p:nvPr/>
        </p:nvSpPr>
        <p:spPr>
          <a:xfrm>
            <a:off x="556146" y="3941064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</a:t>
            </a:r>
            <a:endParaRPr lang="en-US" sz="900" dirty="0"/>
          </a:p>
        </p:txBody>
      </p:sp>
      <p:sp>
        <p:nvSpPr>
          <p:cNvPr id="14" name="Text 11"/>
          <p:cNvSpPr/>
          <p:nvPr/>
        </p:nvSpPr>
        <p:spPr>
          <a:xfrm>
            <a:off x="556260" y="4352544"/>
            <a:ext cx="1356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Naira Hovakimyan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56260" y="4979924"/>
            <a:ext cx="135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UIUC · AVIATE Center</a:t>
            </a:r>
            <a:endParaRPr lang="en-US" sz="1000" dirty="0"/>
          </a:p>
        </p:txBody>
      </p:sp>
      <p:sp>
        <p:nvSpPr>
          <p:cNvPr id="16" name="Shape 13"/>
          <p:cNvSpPr/>
          <p:nvPr/>
        </p:nvSpPr>
        <p:spPr>
          <a:xfrm>
            <a:off x="2304288" y="1812772"/>
            <a:ext cx="1737360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17" name="Image 1" descr="/Users/hakobtamazyan/Library/Mobile Documents/com~apple~CloudDocs/Documents/DIlijan 2026/Presentation3/team_photos/hakob_tamazyan.jpg"/>
          <p:cNvPicPr>
            <a:picLocks noChangeAspect="1"/>
          </p:cNvPicPr>
          <p:nvPr/>
        </p:nvPicPr>
        <p:blipFill>
          <a:blip r:embed="rId4"/>
          <a:srcRect l="7750" r="7750"/>
          <a:stretch/>
        </p:blipFill>
        <p:spPr>
          <a:xfrm>
            <a:off x="2494674" y="2049078"/>
            <a:ext cx="1382381" cy="1635954"/>
          </a:xfrm>
          <a:prstGeom prst="rect">
            <a:avLst/>
          </a:prstGeom>
        </p:spPr>
      </p:pic>
      <p:sp>
        <p:nvSpPr>
          <p:cNvPr id="18" name="Shape 14"/>
          <p:cNvSpPr/>
          <p:nvPr/>
        </p:nvSpPr>
        <p:spPr>
          <a:xfrm>
            <a:off x="2304288" y="3803904"/>
            <a:ext cx="1737360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19" name="Shape 15"/>
          <p:cNvSpPr/>
          <p:nvPr/>
        </p:nvSpPr>
        <p:spPr>
          <a:xfrm>
            <a:off x="2494280" y="3941064"/>
            <a:ext cx="640080" cy="2743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20" name="Text 16"/>
          <p:cNvSpPr/>
          <p:nvPr/>
        </p:nvSpPr>
        <p:spPr>
          <a:xfrm>
            <a:off x="2494280" y="3941064"/>
            <a:ext cx="640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</a:t>
            </a:r>
            <a:endParaRPr lang="en-US" sz="900" dirty="0"/>
          </a:p>
        </p:txBody>
      </p:sp>
      <p:sp>
        <p:nvSpPr>
          <p:cNvPr id="21" name="Text 17"/>
          <p:cNvSpPr/>
          <p:nvPr/>
        </p:nvSpPr>
        <p:spPr>
          <a:xfrm>
            <a:off x="2494280" y="4352544"/>
            <a:ext cx="1356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Hakob Tamazyan</a:t>
            </a:r>
            <a:endParaRPr lang="en-US" sz="1400" dirty="0"/>
          </a:p>
        </p:txBody>
      </p:sp>
      <p:sp>
        <p:nvSpPr>
          <p:cNvPr id="22" name="Text 18"/>
          <p:cNvSpPr/>
          <p:nvPr/>
        </p:nvSpPr>
        <p:spPr>
          <a:xfrm>
            <a:off x="2494280" y="4979924"/>
            <a:ext cx="135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YSU · YerevaNN · PhD, Math Logic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4242816" y="1812772"/>
            <a:ext cx="1737360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24" name="Image 2" descr="/Users/hakobtamazyan/Library/Mobile Documents/com~apple~CloudDocs/Documents/DIlijan 2026/Presentation3/team_photos/ani_vanyan.jpg"/>
          <p:cNvPicPr>
            <a:picLocks noChangeAspect="1"/>
          </p:cNvPicPr>
          <p:nvPr/>
        </p:nvPicPr>
        <p:blipFill>
          <a:blip r:embed="rId5"/>
          <a:srcRect l="7750" r="7750"/>
          <a:stretch/>
        </p:blipFill>
        <p:spPr>
          <a:xfrm>
            <a:off x="4433202" y="2049078"/>
            <a:ext cx="1382381" cy="1635954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4242816" y="3803904"/>
            <a:ext cx="1737360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26" name="Shape 21"/>
          <p:cNvSpPr/>
          <p:nvPr/>
        </p:nvSpPr>
        <p:spPr>
          <a:xfrm>
            <a:off x="4433570" y="3941064"/>
            <a:ext cx="1097280" cy="274320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27" name="Text 22"/>
          <p:cNvSpPr/>
          <p:nvPr/>
        </p:nvSpPr>
        <p:spPr>
          <a:xfrm>
            <a:off x="4433570" y="3941064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RESEARCHER</a:t>
            </a:r>
            <a:endParaRPr lang="en-US" sz="900" dirty="0"/>
          </a:p>
        </p:txBody>
      </p:sp>
      <p:sp>
        <p:nvSpPr>
          <p:cNvPr id="28" name="Text 23"/>
          <p:cNvSpPr/>
          <p:nvPr/>
        </p:nvSpPr>
        <p:spPr>
          <a:xfrm>
            <a:off x="4433570" y="4352544"/>
            <a:ext cx="1356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Ani Vanyan</a:t>
            </a:r>
            <a:endParaRPr lang="en-US" sz="1400" dirty="0"/>
          </a:p>
        </p:txBody>
      </p:sp>
      <p:sp>
        <p:nvSpPr>
          <p:cNvPr id="29" name="Text 24"/>
          <p:cNvSpPr/>
          <p:nvPr/>
        </p:nvSpPr>
        <p:spPr>
          <a:xfrm>
            <a:off x="4433570" y="4979924"/>
            <a:ext cx="135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YerevaNN · YSU</a:t>
            </a:r>
            <a:endParaRPr lang="en-US" sz="1000" dirty="0"/>
          </a:p>
        </p:txBody>
      </p:sp>
      <p:sp>
        <p:nvSpPr>
          <p:cNvPr id="30" name="Shape 25"/>
          <p:cNvSpPr/>
          <p:nvPr/>
        </p:nvSpPr>
        <p:spPr>
          <a:xfrm>
            <a:off x="6181344" y="1812772"/>
            <a:ext cx="1737360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31" name="Image 3" descr="/Users/hakobtamazyan/Library/Mobile Documents/com~apple~CloudDocs/Documents/DIlijan 2026/Presentation3/team_photos/alvard_barseghyan.jpg"/>
          <p:cNvPicPr>
            <a:picLocks noChangeAspect="1"/>
          </p:cNvPicPr>
          <p:nvPr/>
        </p:nvPicPr>
        <p:blipFill>
          <a:blip r:embed="rId6"/>
          <a:srcRect l="7750" r="7750"/>
          <a:stretch/>
        </p:blipFill>
        <p:spPr>
          <a:xfrm>
            <a:off x="6371730" y="2049078"/>
            <a:ext cx="1382381" cy="1635954"/>
          </a:xfrm>
          <a:prstGeom prst="rect">
            <a:avLst/>
          </a:prstGeom>
        </p:spPr>
      </p:pic>
      <p:sp>
        <p:nvSpPr>
          <p:cNvPr id="32" name="Shape 26"/>
          <p:cNvSpPr/>
          <p:nvPr/>
        </p:nvSpPr>
        <p:spPr>
          <a:xfrm>
            <a:off x="6181344" y="3803904"/>
            <a:ext cx="1737360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33" name="Shape 27"/>
          <p:cNvSpPr/>
          <p:nvPr/>
        </p:nvSpPr>
        <p:spPr>
          <a:xfrm>
            <a:off x="6371589" y="3941064"/>
            <a:ext cx="1097280" cy="274320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34" name="Text 28"/>
          <p:cNvSpPr/>
          <p:nvPr/>
        </p:nvSpPr>
        <p:spPr>
          <a:xfrm>
            <a:off x="6371589" y="3941064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RESEARCHER</a:t>
            </a:r>
            <a:endParaRPr lang="en-US" sz="900" dirty="0"/>
          </a:p>
        </p:txBody>
      </p:sp>
      <p:sp>
        <p:nvSpPr>
          <p:cNvPr id="35" name="Text 29"/>
          <p:cNvSpPr/>
          <p:nvPr/>
        </p:nvSpPr>
        <p:spPr>
          <a:xfrm>
            <a:off x="6371589" y="4352544"/>
            <a:ext cx="13563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Alvard Barseghyan</a:t>
            </a:r>
            <a:endParaRPr lang="en-US" sz="1400" dirty="0"/>
          </a:p>
        </p:txBody>
      </p:sp>
      <p:sp>
        <p:nvSpPr>
          <p:cNvPr id="36" name="Text 30"/>
          <p:cNvSpPr/>
          <p:nvPr/>
        </p:nvSpPr>
        <p:spPr>
          <a:xfrm>
            <a:off x="6371589" y="4979924"/>
            <a:ext cx="135636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YerevaNN · YSU</a:t>
            </a:r>
            <a:endParaRPr lang="en-US" sz="1000" dirty="0"/>
          </a:p>
        </p:txBody>
      </p:sp>
      <p:sp>
        <p:nvSpPr>
          <p:cNvPr id="37" name="Shape 31"/>
          <p:cNvSpPr/>
          <p:nvPr/>
        </p:nvSpPr>
        <p:spPr>
          <a:xfrm>
            <a:off x="8147304" y="1812772"/>
            <a:ext cx="1709928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38" name="Image 4" descr="/Users/hakobtamazyan/Library/Mobile Documents/com~apple~CloudDocs/Documents/DIlijan 2026/Presentation3/team_photos/anna_khosrovyan.jpg"/>
          <p:cNvPicPr>
            <a:picLocks noChangeAspect="1"/>
          </p:cNvPicPr>
          <p:nvPr/>
        </p:nvPicPr>
        <p:blipFill>
          <a:blip r:embed="rId7"/>
          <a:srcRect l="7750" r="7750"/>
          <a:stretch/>
        </p:blipFill>
        <p:spPr>
          <a:xfrm>
            <a:off x="8310258" y="2049078"/>
            <a:ext cx="1382381" cy="1635954"/>
          </a:xfrm>
          <a:prstGeom prst="rect">
            <a:avLst/>
          </a:prstGeom>
        </p:spPr>
      </p:pic>
      <p:sp>
        <p:nvSpPr>
          <p:cNvPr id="39" name="Shape 32"/>
          <p:cNvSpPr/>
          <p:nvPr/>
        </p:nvSpPr>
        <p:spPr>
          <a:xfrm>
            <a:off x="8147304" y="3803904"/>
            <a:ext cx="1709928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40" name="Shape 33"/>
          <p:cNvSpPr/>
          <p:nvPr/>
        </p:nvSpPr>
        <p:spPr>
          <a:xfrm>
            <a:off x="8337550" y="3941064"/>
            <a:ext cx="1097280" cy="274320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41" name="Text 34"/>
          <p:cNvSpPr/>
          <p:nvPr/>
        </p:nvSpPr>
        <p:spPr>
          <a:xfrm>
            <a:off x="8337550" y="3941064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RESEARCHER</a:t>
            </a:r>
            <a:endParaRPr lang="en-US" sz="900" dirty="0"/>
          </a:p>
        </p:txBody>
      </p:sp>
      <p:sp>
        <p:nvSpPr>
          <p:cNvPr id="42" name="Text 35"/>
          <p:cNvSpPr/>
          <p:nvPr/>
        </p:nvSpPr>
        <p:spPr>
          <a:xfrm>
            <a:off x="8337550" y="4352544"/>
            <a:ext cx="13284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Anna Khosrovyan</a:t>
            </a:r>
            <a:endParaRPr lang="en-US" sz="1400" dirty="0"/>
          </a:p>
        </p:txBody>
      </p:sp>
      <p:sp>
        <p:nvSpPr>
          <p:cNvPr id="43" name="Text 36"/>
          <p:cNvSpPr/>
          <p:nvPr/>
        </p:nvSpPr>
        <p:spPr>
          <a:xfrm>
            <a:off x="8337550" y="4979924"/>
            <a:ext cx="13284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YerevaNN · YSU</a:t>
            </a:r>
            <a:endParaRPr lang="en-US" sz="1000" dirty="0"/>
          </a:p>
        </p:txBody>
      </p:sp>
      <p:sp>
        <p:nvSpPr>
          <p:cNvPr id="44" name="Shape 37"/>
          <p:cNvSpPr/>
          <p:nvPr/>
        </p:nvSpPr>
        <p:spPr>
          <a:xfrm>
            <a:off x="10085832" y="1812772"/>
            <a:ext cx="1709928" cy="4277132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en-AM"/>
          </a:p>
        </p:txBody>
      </p:sp>
      <p:pic>
        <p:nvPicPr>
          <p:cNvPr id="45" name="Image 5" descr="/Users/hakobtamazyan/Library/Mobile Documents/com~apple~CloudDocs/Documents/DIlijan 2026/Presentation3/team_photos/narek_nurijanyan.jpg"/>
          <p:cNvPicPr>
            <a:picLocks noChangeAspect="1"/>
          </p:cNvPicPr>
          <p:nvPr/>
        </p:nvPicPr>
        <p:blipFill>
          <a:blip r:embed="rId8"/>
          <a:srcRect l="7750" r="7750"/>
          <a:stretch/>
        </p:blipFill>
        <p:spPr>
          <a:xfrm>
            <a:off x="10248786" y="2049078"/>
            <a:ext cx="1382381" cy="1635954"/>
          </a:xfrm>
          <a:prstGeom prst="rect">
            <a:avLst/>
          </a:prstGeom>
        </p:spPr>
      </p:pic>
      <p:sp>
        <p:nvSpPr>
          <p:cNvPr id="46" name="Shape 38"/>
          <p:cNvSpPr/>
          <p:nvPr/>
        </p:nvSpPr>
        <p:spPr>
          <a:xfrm>
            <a:off x="10085832" y="3803904"/>
            <a:ext cx="1709928" cy="228600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47" name="Shape 39"/>
          <p:cNvSpPr/>
          <p:nvPr/>
        </p:nvSpPr>
        <p:spPr>
          <a:xfrm>
            <a:off x="10276840" y="3941064"/>
            <a:ext cx="1097280" cy="274320"/>
          </a:xfrm>
          <a:prstGeom prst="rect">
            <a:avLst/>
          </a:prstGeom>
          <a:solidFill>
            <a:srgbClr val="0E8FA8"/>
          </a:solidFill>
          <a:ln w="12700">
            <a:solidFill>
              <a:srgbClr val="0E8FA8"/>
            </a:solidFill>
            <a:prstDash val="solid"/>
          </a:ln>
        </p:spPr>
        <p:txBody>
          <a:bodyPr/>
          <a:lstStyle/>
          <a:p>
            <a:endParaRPr lang="en-AM"/>
          </a:p>
        </p:txBody>
      </p:sp>
      <p:sp>
        <p:nvSpPr>
          <p:cNvPr id="48" name="Text 40"/>
          <p:cNvSpPr/>
          <p:nvPr/>
        </p:nvSpPr>
        <p:spPr>
          <a:xfrm>
            <a:off x="10276840" y="3941064"/>
            <a:ext cx="1097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RESEARCHER</a:t>
            </a:r>
            <a:endParaRPr lang="en-US" sz="900" dirty="0"/>
          </a:p>
        </p:txBody>
      </p:sp>
      <p:sp>
        <p:nvSpPr>
          <p:cNvPr id="49" name="Text 41"/>
          <p:cNvSpPr/>
          <p:nvPr/>
        </p:nvSpPr>
        <p:spPr>
          <a:xfrm>
            <a:off x="10276840" y="4352544"/>
            <a:ext cx="13284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Narek Nurijanyan</a:t>
            </a:r>
            <a:endParaRPr lang="en-US" sz="1400" dirty="0"/>
          </a:p>
        </p:txBody>
      </p:sp>
      <p:sp>
        <p:nvSpPr>
          <p:cNvPr id="50" name="Text 42"/>
          <p:cNvSpPr/>
          <p:nvPr/>
        </p:nvSpPr>
        <p:spPr>
          <a:xfrm>
            <a:off x="10276840" y="4979924"/>
            <a:ext cx="132842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YerevaNN · YSU</a:t>
            </a:r>
            <a:endParaRPr lang="en-US" sz="1000" dirty="0"/>
          </a:p>
        </p:txBody>
      </p:sp>
      <p:sp>
        <p:nvSpPr>
          <p:cNvPr id="51" name="Text 3">
            <a:extLst>
              <a:ext uri="{FF2B5EF4-FFF2-40B4-BE49-F238E27FC236}">
                <a16:creationId xmlns:a16="http://schemas.microsoft.com/office/drawing/2014/main" id="{A7526183-21B6-C904-0F03-0F4F46921BF5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STATE TODAY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Where the four pillars stand today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7F1900-D1F9-0FE6-F305-05B3B99C5454}"/>
              </a:ext>
            </a:extLst>
          </p:cNvPr>
          <p:cNvGrpSpPr/>
          <p:nvPr/>
        </p:nvGrpSpPr>
        <p:grpSpPr>
          <a:xfrm>
            <a:off x="0" y="2926080"/>
            <a:ext cx="12161520" cy="2697480"/>
            <a:chOff x="0" y="2926080"/>
            <a:chExt cx="12161520" cy="2697480"/>
          </a:xfrm>
        </p:grpSpPr>
        <p:sp>
          <p:nvSpPr>
            <p:cNvPr id="21" name="Shape 19"/>
            <p:cNvSpPr/>
            <p:nvPr/>
          </p:nvSpPr>
          <p:spPr>
            <a:xfrm>
              <a:off x="1280160" y="3063240"/>
              <a:ext cx="9601200" cy="54864"/>
            </a:xfrm>
            <a:prstGeom prst="rect">
              <a:avLst/>
            </a:prstGeom>
            <a:solidFill>
              <a:srgbClr val="E2E8F0"/>
            </a:solidFill>
            <a:ln w="12700">
              <a:solidFill>
                <a:srgbClr val="E2E8F0"/>
              </a:solidFill>
              <a:prstDash val="solid"/>
            </a:ln>
          </p:spPr>
        </p:sp>
        <p:sp>
          <p:nvSpPr>
            <p:cNvPr id="22" name="Shape 20"/>
            <p:cNvSpPr/>
            <p:nvPr/>
          </p:nvSpPr>
          <p:spPr>
            <a:xfrm>
              <a:off x="1280160" y="3063240"/>
              <a:ext cx="7488936" cy="54864"/>
            </a:xfrm>
            <a:prstGeom prst="rect">
              <a:avLst/>
            </a:prstGeom>
            <a:solidFill>
              <a:srgbClr val="29C7E0"/>
            </a:solidFill>
            <a:ln w="12700">
              <a:solidFill>
                <a:srgbClr val="29C7E0"/>
              </a:solidFill>
              <a:prstDash val="solid"/>
            </a:ln>
          </p:spPr>
        </p:sp>
        <p:sp>
          <p:nvSpPr>
            <p:cNvPr id="23" name="Shape 21"/>
            <p:cNvSpPr/>
            <p:nvPr/>
          </p:nvSpPr>
          <p:spPr>
            <a:xfrm>
              <a:off x="1115568" y="2926080"/>
              <a:ext cx="329184" cy="329184"/>
            </a:xfrm>
            <a:prstGeom prst="ellipse">
              <a:avLst/>
            </a:prstGeom>
            <a:solidFill>
              <a:srgbClr val="0B1B3D"/>
            </a:solidFill>
            <a:ln w="38100">
              <a:solidFill>
                <a:srgbClr val="F5B233"/>
              </a:solidFill>
              <a:prstDash val="solid"/>
            </a:ln>
          </p:spPr>
        </p:sp>
        <p:sp>
          <p:nvSpPr>
            <p:cNvPr id="24" name="Shape 22"/>
            <p:cNvSpPr/>
            <p:nvPr/>
          </p:nvSpPr>
          <p:spPr>
            <a:xfrm>
              <a:off x="822960" y="3429000"/>
              <a:ext cx="914400" cy="256032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25" name="Text 23"/>
            <p:cNvSpPr/>
            <p:nvPr/>
          </p:nvSpPr>
          <p:spPr>
            <a:xfrm>
              <a:off x="822960" y="3429000"/>
              <a:ext cx="91440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kern="0" spc="300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ACTIVE</a:t>
              </a:r>
              <a:endParaRPr lang="en-US" sz="900" dirty="0"/>
            </a:p>
          </p:txBody>
        </p:sp>
        <p:sp>
          <p:nvSpPr>
            <p:cNvPr id="26" name="Text 24"/>
            <p:cNvSpPr/>
            <p:nvPr/>
          </p:nvSpPr>
          <p:spPr>
            <a:xfrm>
              <a:off x="0" y="3794760"/>
              <a:ext cx="256032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kern="0" spc="300" dirty="0">
                  <a:solidFill>
                    <a:srgbClr val="C4860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PART 1</a:t>
              </a:r>
              <a:endParaRPr lang="en-US" sz="1000" dirty="0"/>
            </a:p>
          </p:txBody>
        </p:sp>
        <p:sp>
          <p:nvSpPr>
            <p:cNvPr id="27" name="Text 25"/>
            <p:cNvSpPr/>
            <p:nvPr/>
          </p:nvSpPr>
          <p:spPr>
            <a:xfrm>
              <a:off x="0" y="4023360"/>
              <a:ext cx="2560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Foundation Vision</a:t>
              </a:r>
              <a:endParaRPr lang="en-US" sz="1400" dirty="0"/>
            </a:p>
          </p:txBody>
        </p:sp>
        <p:sp>
          <p:nvSpPr>
            <p:cNvPr id="28" name="Text 26"/>
            <p:cNvSpPr/>
            <p:nvPr/>
          </p:nvSpPr>
          <p:spPr>
            <a:xfrm>
              <a:off x="0" y="4434840"/>
              <a:ext cx="256032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GeoCrossBench (ICLR'26)</a:t>
              </a:r>
              <a:endParaRPr lang="en-US" sz="1050" dirty="0"/>
            </a:p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χViT pretraining</a:t>
              </a:r>
              <a:endParaRPr lang="en-US" sz="1050" dirty="0"/>
            </a:p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Scaling-laws (NeurIPS'26)</a:t>
              </a:r>
              <a:endParaRPr lang="en-US" sz="1050" dirty="0"/>
            </a:p>
          </p:txBody>
        </p:sp>
        <p:sp>
          <p:nvSpPr>
            <p:cNvPr id="29" name="Shape 27"/>
            <p:cNvSpPr/>
            <p:nvPr/>
          </p:nvSpPr>
          <p:spPr>
            <a:xfrm>
              <a:off x="4315968" y="2926080"/>
              <a:ext cx="329184" cy="329184"/>
            </a:xfrm>
            <a:prstGeom prst="ellipse">
              <a:avLst/>
            </a:prstGeom>
            <a:solidFill>
              <a:srgbClr val="0B1B3D"/>
            </a:solidFill>
            <a:ln w="38100">
              <a:solidFill>
                <a:srgbClr val="F5B233"/>
              </a:solidFill>
              <a:prstDash val="solid"/>
            </a:ln>
          </p:spPr>
        </p:sp>
        <p:sp>
          <p:nvSpPr>
            <p:cNvPr id="30" name="Shape 28"/>
            <p:cNvSpPr/>
            <p:nvPr/>
          </p:nvSpPr>
          <p:spPr>
            <a:xfrm>
              <a:off x="4023360" y="3429000"/>
              <a:ext cx="914400" cy="256032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31" name="Text 29"/>
            <p:cNvSpPr/>
            <p:nvPr/>
          </p:nvSpPr>
          <p:spPr>
            <a:xfrm>
              <a:off x="4023360" y="3429000"/>
              <a:ext cx="91440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kern="0" spc="300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ACTIVE</a:t>
              </a:r>
              <a:endParaRPr lang="en-US" sz="900" dirty="0"/>
            </a:p>
          </p:txBody>
        </p:sp>
        <p:sp>
          <p:nvSpPr>
            <p:cNvPr id="32" name="Text 30"/>
            <p:cNvSpPr/>
            <p:nvPr/>
          </p:nvSpPr>
          <p:spPr>
            <a:xfrm>
              <a:off x="3200400" y="3794760"/>
              <a:ext cx="256032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kern="0" spc="300" dirty="0">
                  <a:solidFill>
                    <a:srgbClr val="C4860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PART 2</a:t>
              </a:r>
              <a:endParaRPr lang="en-US" sz="1000" dirty="0"/>
            </a:p>
          </p:txBody>
        </p:sp>
        <p:sp>
          <p:nvSpPr>
            <p:cNvPr id="33" name="Text 31"/>
            <p:cNvSpPr/>
            <p:nvPr/>
          </p:nvSpPr>
          <p:spPr>
            <a:xfrm>
              <a:off x="3200400" y="4023360"/>
              <a:ext cx="2560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VLN Models</a:t>
              </a:r>
              <a:endParaRPr lang="en-US" sz="1400" dirty="0"/>
            </a:p>
          </p:txBody>
        </p:sp>
        <p:sp>
          <p:nvSpPr>
            <p:cNvPr id="34" name="Text 32"/>
            <p:cNvSpPr/>
            <p:nvPr/>
          </p:nvSpPr>
          <p:spPr>
            <a:xfrm>
              <a:off x="3200400" y="4434840"/>
              <a:ext cx="256032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Map-in-Pixel design</a:t>
              </a:r>
              <a:endParaRPr lang="en-US" sz="1050" dirty="0"/>
            </a:p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Qwen3-VL fine-tuning</a:t>
              </a:r>
              <a:endParaRPr lang="en-US" sz="1050" dirty="0"/>
            </a:p>
          </p:txBody>
        </p:sp>
        <p:sp>
          <p:nvSpPr>
            <p:cNvPr id="35" name="Shape 33"/>
            <p:cNvSpPr/>
            <p:nvPr/>
          </p:nvSpPr>
          <p:spPr>
            <a:xfrm>
              <a:off x="7516368" y="2926080"/>
              <a:ext cx="329184" cy="329184"/>
            </a:xfrm>
            <a:prstGeom prst="ellipse">
              <a:avLst/>
            </a:prstGeom>
            <a:solidFill>
              <a:srgbClr val="0B1B3D"/>
            </a:solidFill>
            <a:ln w="38100">
              <a:solidFill>
                <a:srgbClr val="F5B233"/>
              </a:solidFill>
              <a:prstDash val="solid"/>
            </a:ln>
          </p:spPr>
        </p:sp>
        <p:sp>
          <p:nvSpPr>
            <p:cNvPr id="36" name="Shape 34"/>
            <p:cNvSpPr/>
            <p:nvPr/>
          </p:nvSpPr>
          <p:spPr>
            <a:xfrm>
              <a:off x="7223760" y="3429000"/>
              <a:ext cx="914400" cy="256032"/>
            </a:xfrm>
            <a:prstGeom prst="rect">
              <a:avLst/>
            </a:prstGeom>
            <a:solidFill>
              <a:srgbClr val="F5B233"/>
            </a:solidFill>
            <a:ln w="12700">
              <a:solidFill>
                <a:srgbClr val="F5B233"/>
              </a:solidFill>
              <a:prstDash val="solid"/>
            </a:ln>
          </p:spPr>
        </p:sp>
        <p:sp>
          <p:nvSpPr>
            <p:cNvPr id="37" name="Text 35"/>
            <p:cNvSpPr/>
            <p:nvPr/>
          </p:nvSpPr>
          <p:spPr>
            <a:xfrm>
              <a:off x="7223760" y="3429000"/>
              <a:ext cx="91440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kern="0" spc="300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ACTIVE</a:t>
              </a:r>
              <a:endParaRPr lang="en-US" sz="900" dirty="0"/>
            </a:p>
          </p:txBody>
        </p:sp>
        <p:sp>
          <p:nvSpPr>
            <p:cNvPr id="38" name="Text 36"/>
            <p:cNvSpPr/>
            <p:nvPr/>
          </p:nvSpPr>
          <p:spPr>
            <a:xfrm>
              <a:off x="6400800" y="3794760"/>
              <a:ext cx="256032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kern="0" spc="300" dirty="0">
                  <a:solidFill>
                    <a:srgbClr val="C4860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PART 3</a:t>
              </a:r>
              <a:endParaRPr lang="en-US" sz="1000" dirty="0"/>
            </a:p>
          </p:txBody>
        </p:sp>
        <p:sp>
          <p:nvSpPr>
            <p:cNvPr id="39" name="Text 37"/>
            <p:cNvSpPr/>
            <p:nvPr/>
          </p:nvSpPr>
          <p:spPr>
            <a:xfrm>
              <a:off x="6400800" y="4023360"/>
              <a:ext cx="2560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Advanced VLN</a:t>
              </a:r>
              <a:endParaRPr lang="en-US" sz="1400" dirty="0"/>
            </a:p>
          </p:txBody>
        </p:sp>
        <p:sp>
          <p:nvSpPr>
            <p:cNvPr id="40" name="Text 38"/>
            <p:cNvSpPr/>
            <p:nvPr/>
          </p:nvSpPr>
          <p:spPr>
            <a:xfrm>
              <a:off x="6400800" y="4434840"/>
              <a:ext cx="256032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History-aware UAV nav.</a:t>
              </a:r>
              <a:endParaRPr lang="en-US" sz="1050" dirty="0"/>
            </a:p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14.1 % SR on CityNav (ECCV'26)</a:t>
              </a:r>
              <a:endParaRPr lang="en-US" sz="1050" dirty="0"/>
            </a:p>
          </p:txBody>
        </p:sp>
        <p:sp>
          <p:nvSpPr>
            <p:cNvPr id="41" name="Shape 39"/>
            <p:cNvSpPr/>
            <p:nvPr/>
          </p:nvSpPr>
          <p:spPr>
            <a:xfrm>
              <a:off x="10716768" y="2926080"/>
              <a:ext cx="329184" cy="329184"/>
            </a:xfrm>
            <a:prstGeom prst="ellipse">
              <a:avLst/>
            </a:prstGeom>
            <a:solidFill>
              <a:srgbClr val="F7F4ED"/>
            </a:solidFill>
            <a:ln w="25400">
              <a:solidFill>
                <a:srgbClr val="94A3B8"/>
              </a:solidFill>
              <a:prstDash val="solid"/>
            </a:ln>
          </p:spPr>
        </p:sp>
        <p:sp>
          <p:nvSpPr>
            <p:cNvPr id="42" name="Shape 40"/>
            <p:cNvSpPr/>
            <p:nvPr/>
          </p:nvSpPr>
          <p:spPr>
            <a:xfrm>
              <a:off x="10424160" y="3429000"/>
              <a:ext cx="914400" cy="256032"/>
            </a:xfrm>
            <a:prstGeom prst="rect">
              <a:avLst/>
            </a:prstGeom>
            <a:solidFill>
              <a:srgbClr val="E2E8F0"/>
            </a:solidFill>
            <a:ln w="12700">
              <a:solidFill>
                <a:srgbClr val="E2E8F0"/>
              </a:solidFill>
              <a:prstDash val="solid"/>
            </a:ln>
          </p:spPr>
        </p:sp>
        <p:sp>
          <p:nvSpPr>
            <p:cNvPr id="43" name="Text 41"/>
            <p:cNvSpPr/>
            <p:nvPr/>
          </p:nvSpPr>
          <p:spPr>
            <a:xfrm>
              <a:off x="10424160" y="3429000"/>
              <a:ext cx="91440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900" b="1" kern="0" spc="30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PLANNED</a:t>
              </a:r>
              <a:endParaRPr lang="en-US" sz="900" dirty="0"/>
            </a:p>
          </p:txBody>
        </p:sp>
        <p:sp>
          <p:nvSpPr>
            <p:cNvPr id="44" name="Text 42"/>
            <p:cNvSpPr/>
            <p:nvPr/>
          </p:nvSpPr>
          <p:spPr>
            <a:xfrm>
              <a:off x="9601200" y="3794760"/>
              <a:ext cx="2560320" cy="2560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000" b="1" kern="0" spc="300" dirty="0">
                  <a:solidFill>
                    <a:srgbClr val="C4860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PART 4</a:t>
              </a:r>
              <a:endParaRPr lang="en-US" sz="1000" dirty="0"/>
            </a:p>
          </p:txBody>
        </p:sp>
        <p:sp>
          <p:nvSpPr>
            <p:cNvPr id="45" name="Text 43"/>
            <p:cNvSpPr/>
            <p:nvPr/>
          </p:nvSpPr>
          <p:spPr>
            <a:xfrm>
              <a:off x="9601200" y="4023360"/>
              <a:ext cx="2560320" cy="36576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400" b="1" dirty="0">
                  <a:solidFill>
                    <a:srgbClr val="0B1B3D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Dataset Collection</a:t>
              </a:r>
              <a:endParaRPr lang="en-US" sz="1400" dirty="0"/>
            </a:p>
          </p:txBody>
        </p:sp>
        <p:sp>
          <p:nvSpPr>
            <p:cNvPr id="46" name="Text 44"/>
            <p:cNvSpPr/>
            <p:nvPr/>
          </p:nvSpPr>
          <p:spPr>
            <a:xfrm>
              <a:off x="9601200" y="4434840"/>
              <a:ext cx="2560320" cy="11887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ROG-X drone arriving</a:t>
              </a:r>
              <a:endParaRPr lang="en-US" sz="1050" dirty="0"/>
            </a:p>
            <a:p>
              <a:pPr marL="0" indent="0" algn="ctr">
                <a:buNone/>
              </a:pPr>
              <a:r>
                <a:rPr lang="en-US" sz="1050" dirty="0">
                  <a:solidFill>
                    <a:srgbClr val="475569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Armenian aerial corpus</a:t>
              </a:r>
              <a:endParaRPr lang="en-US" sz="1050" dirty="0"/>
            </a:p>
          </p:txBody>
        </p:sp>
      </p:grpSp>
      <p:sp>
        <p:nvSpPr>
          <p:cNvPr id="49" name="Text 3">
            <a:extLst>
              <a:ext uri="{FF2B5EF4-FFF2-40B4-BE49-F238E27FC236}">
                <a16:creationId xmlns:a16="http://schemas.microsoft.com/office/drawing/2014/main" id="{15DEDAA0-17AD-07D6-EBE6-0FF36569FF79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  <p:sp>
        <p:nvSpPr>
          <p:cNvPr id="7" name="Text 5"/>
          <p:cNvSpPr/>
          <p:nvPr/>
        </p:nvSpPr>
        <p:spPr>
          <a:xfrm>
            <a:off x="457200" y="292608"/>
            <a:ext cx="11247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P1 — FOUNDATION VISION MODELS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48640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Aerial data is fundamentally multi-band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Mutli-Band Percep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1435608"/>
            <a:ext cx="7884160" cy="443484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389120" y="559612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RGB · NIR · Multispectral · Thermal · SAR  →  one foundation model for four downstream tasks.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274320" y="1481328"/>
            <a:ext cx="39319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Challenge</a:t>
            </a:r>
            <a:endParaRPr lang="en-US" dirty="0"/>
          </a:p>
        </p:txBody>
      </p:sp>
      <p:sp>
        <p:nvSpPr>
          <p:cNvPr id="12" name="Shape 9"/>
          <p:cNvSpPr/>
          <p:nvPr/>
        </p:nvSpPr>
        <p:spPr>
          <a:xfrm>
            <a:off x="274320" y="1938528"/>
            <a:ext cx="3794760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274320" y="1938528"/>
            <a:ext cx="73152" cy="9144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11480" y="2029968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13+ bands per satellite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11480" y="2322576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Sentinel-2 alone has 13 spectral bands; Sentinel-1 SAR adds polarimetric channels.</a:t>
            </a:r>
            <a:endParaRPr lang="en-US" sz="1050" dirty="0"/>
          </a:p>
        </p:txBody>
      </p:sp>
      <p:sp>
        <p:nvSpPr>
          <p:cNvPr id="16" name="Shape 13"/>
          <p:cNvSpPr/>
          <p:nvPr/>
        </p:nvSpPr>
        <p:spPr>
          <a:xfrm>
            <a:off x="274320" y="2944368"/>
            <a:ext cx="3794760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274320" y="2944368"/>
            <a:ext cx="73152" cy="9144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411480" y="3035808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Few labels per band</a:t>
            </a:r>
            <a:endParaRPr lang="en-US" sz="1400" dirty="0"/>
          </a:p>
        </p:txBody>
      </p:sp>
      <p:sp>
        <p:nvSpPr>
          <p:cNvPr id="19" name="Text 16"/>
          <p:cNvSpPr/>
          <p:nvPr/>
        </p:nvSpPr>
        <p:spPr>
          <a:xfrm>
            <a:off x="411480" y="3328416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Labelled corpora cover only a tiny slice of all (sensor × band × geography) combinations.</a:t>
            </a:r>
            <a:endParaRPr lang="en-US" sz="1050" dirty="0"/>
          </a:p>
        </p:txBody>
      </p:sp>
      <p:sp>
        <p:nvSpPr>
          <p:cNvPr id="20" name="Shape 17"/>
          <p:cNvSpPr/>
          <p:nvPr/>
        </p:nvSpPr>
        <p:spPr>
          <a:xfrm>
            <a:off x="274320" y="3950208"/>
            <a:ext cx="3794760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1" name="Shape 18"/>
          <p:cNvSpPr/>
          <p:nvPr/>
        </p:nvSpPr>
        <p:spPr>
          <a:xfrm>
            <a:off x="274320" y="3950208"/>
            <a:ext cx="73152" cy="914400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22" name="Text 19"/>
          <p:cNvSpPr/>
          <p:nvPr/>
        </p:nvSpPr>
        <p:spPr>
          <a:xfrm>
            <a:off x="411480" y="4041648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Models stop generalizing</a:t>
            </a:r>
            <a:endParaRPr lang="en-US" sz="1400" dirty="0"/>
          </a:p>
        </p:txBody>
      </p:sp>
      <p:sp>
        <p:nvSpPr>
          <p:cNvPr id="23" name="Text 20"/>
          <p:cNvSpPr/>
          <p:nvPr/>
        </p:nvSpPr>
        <p:spPr>
          <a:xfrm>
            <a:off x="411480" y="4334256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Backbones pretrained on RGB collapse when test bands differ — even for the same scene.</a:t>
            </a:r>
            <a:endParaRPr lang="en-US" sz="1050" dirty="0"/>
          </a:p>
        </p:txBody>
      </p:sp>
      <p:sp>
        <p:nvSpPr>
          <p:cNvPr id="24" name="Shape 21"/>
          <p:cNvSpPr/>
          <p:nvPr/>
        </p:nvSpPr>
        <p:spPr>
          <a:xfrm>
            <a:off x="274320" y="4956048"/>
            <a:ext cx="3794760" cy="9144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76200" dist="12700" dir="5400000" algn="bl" rotWithShape="0">
              <a:srgbClr val="000000">
                <a:alpha val="8000"/>
              </a:srgbClr>
            </a:outerShdw>
          </a:effectLst>
        </p:spPr>
      </p:sp>
      <p:sp>
        <p:nvSpPr>
          <p:cNvPr id="25" name="Shape 22"/>
          <p:cNvSpPr/>
          <p:nvPr/>
        </p:nvSpPr>
        <p:spPr>
          <a:xfrm>
            <a:off x="274320" y="4956048"/>
            <a:ext cx="73152" cy="9144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6" name="Text 23"/>
          <p:cNvSpPr/>
          <p:nvPr/>
        </p:nvSpPr>
        <p:spPr>
          <a:xfrm>
            <a:off x="411480" y="5047488"/>
            <a:ext cx="3657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position</a:t>
            </a:r>
            <a:endParaRPr lang="en-US" sz="1400" dirty="0"/>
          </a:p>
        </p:txBody>
      </p:sp>
      <p:sp>
        <p:nvSpPr>
          <p:cNvPr id="27" name="Text 24"/>
          <p:cNvSpPr/>
          <p:nvPr/>
        </p:nvSpPr>
        <p:spPr>
          <a:xfrm>
            <a:off x="411480" y="5340096"/>
            <a:ext cx="36576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Self-supervised, channel-aware foundation models can break this barrier.</a:t>
            </a:r>
            <a:endParaRPr lang="en-US" sz="10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46304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 1 — GEOCROSSBENC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Benchmarking cross-band generalization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0" descr="/Users/hakobtamazyan/Library/Mobile Documents/com~apple~CloudDocs/Documents/DIlijan 2026/Presentation3/Assets/GeoCrossBench_abstract_bands_img-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4480"/>
            <a:ext cx="5943600" cy="329184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457200" y="4892040"/>
            <a:ext cx="5943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000" i="1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Three evaluation protocols measure cross-satellite transfer.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6675120" y="1508760"/>
            <a:ext cx="5029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we measure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675120" y="1965960"/>
            <a:ext cx="502920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675120" y="1965960"/>
            <a:ext cx="73152" cy="11430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858000" y="2039112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· IN-DISTRIBUTION</a:t>
            </a:r>
            <a:endParaRPr lang="en-US" sz="1050" dirty="0"/>
          </a:p>
        </p:txBody>
      </p:sp>
      <p:sp>
        <p:nvSpPr>
          <p:cNvPr id="15" name="Text 12"/>
          <p:cNvSpPr/>
          <p:nvPr/>
        </p:nvSpPr>
        <p:spPr>
          <a:xfrm>
            <a:off x="6858000" y="2276856"/>
            <a:ext cx="4754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 and test on the same bands.</a:t>
            </a:r>
            <a:endParaRPr lang="en-US" sz="1400" dirty="0"/>
          </a:p>
        </p:txBody>
      </p:sp>
      <p:sp>
        <p:nvSpPr>
          <p:cNvPr id="16" name="Text 13"/>
          <p:cNvSpPr/>
          <p:nvPr/>
        </p:nvSpPr>
        <p:spPr>
          <a:xfrm>
            <a:off x="6858000" y="2606040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Baseline transfer — the comfort zone.</a:t>
            </a:r>
            <a:endParaRPr lang="en-US" sz="1050" dirty="0"/>
          </a:p>
        </p:txBody>
      </p:sp>
      <p:sp>
        <p:nvSpPr>
          <p:cNvPr id="17" name="Shape 14"/>
          <p:cNvSpPr/>
          <p:nvPr/>
        </p:nvSpPr>
        <p:spPr>
          <a:xfrm>
            <a:off x="6675120" y="3209544"/>
            <a:ext cx="502920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Shape 15"/>
          <p:cNvSpPr/>
          <p:nvPr/>
        </p:nvSpPr>
        <p:spPr>
          <a:xfrm>
            <a:off x="6675120" y="3209544"/>
            <a:ext cx="73152" cy="11430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858000" y="3282696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· NO-OVERLAP</a:t>
            </a:r>
            <a:endParaRPr lang="en-US" sz="1050" dirty="0"/>
          </a:p>
        </p:txBody>
      </p:sp>
      <p:sp>
        <p:nvSpPr>
          <p:cNvPr id="20" name="Text 17"/>
          <p:cNvSpPr/>
          <p:nvPr/>
        </p:nvSpPr>
        <p:spPr>
          <a:xfrm>
            <a:off x="6858000" y="3520440"/>
            <a:ext cx="4754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 on RGB, test on SAR or N'S2.</a:t>
            </a:r>
            <a:endParaRPr lang="en-US" sz="1400" dirty="0"/>
          </a:p>
        </p:txBody>
      </p:sp>
      <p:sp>
        <p:nvSpPr>
          <p:cNvPr id="21" name="Text 18"/>
          <p:cNvSpPr/>
          <p:nvPr/>
        </p:nvSpPr>
        <p:spPr>
          <a:xfrm>
            <a:off x="6858000" y="3849624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well do models bridge to different sensors?</a:t>
            </a:r>
            <a:endParaRPr lang="en-US" sz="1050" dirty="0"/>
          </a:p>
        </p:txBody>
      </p:sp>
      <p:sp>
        <p:nvSpPr>
          <p:cNvPr id="22" name="Shape 19"/>
          <p:cNvSpPr/>
          <p:nvPr/>
        </p:nvSpPr>
        <p:spPr>
          <a:xfrm>
            <a:off x="6675120" y="4453128"/>
            <a:ext cx="5029200" cy="1143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Shape 20"/>
          <p:cNvSpPr/>
          <p:nvPr/>
        </p:nvSpPr>
        <p:spPr>
          <a:xfrm>
            <a:off x="6675120" y="4453128"/>
            <a:ext cx="73152" cy="114300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6858000" y="4526280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b="1" kern="0" spc="400" dirty="0">
                <a:solidFill>
                  <a:srgbClr val="C4860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· SUPERSET</a:t>
            </a:r>
            <a:endParaRPr lang="en-US" sz="1050" dirty="0"/>
          </a:p>
        </p:txBody>
      </p:sp>
      <p:sp>
        <p:nvSpPr>
          <p:cNvPr id="25" name="Text 22"/>
          <p:cNvSpPr/>
          <p:nvPr/>
        </p:nvSpPr>
        <p:spPr>
          <a:xfrm>
            <a:off x="6858000" y="4764024"/>
            <a:ext cx="47548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4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Train on RGB, test on RGB + extra bands.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6858000" y="5093208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models exploit additional bands at test time?</a:t>
            </a:r>
            <a:endParaRPr lang="en-US" sz="1050" dirty="0"/>
          </a:p>
        </p:txBody>
      </p:sp>
      <p:sp>
        <p:nvSpPr>
          <p:cNvPr id="27" name="Shape 24"/>
          <p:cNvSpPr/>
          <p:nvPr/>
        </p:nvSpPr>
        <p:spPr>
          <a:xfrm>
            <a:off x="457200" y="5760720"/>
            <a:ext cx="11247120" cy="7315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8" name="Shape 25"/>
          <p:cNvSpPr/>
          <p:nvPr/>
        </p:nvSpPr>
        <p:spPr>
          <a:xfrm>
            <a:off x="457200" y="5760720"/>
            <a:ext cx="91440" cy="73152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2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" y="5897880"/>
            <a:ext cx="457200" cy="457200"/>
          </a:xfrm>
          <a:prstGeom prst="rect">
            <a:avLst/>
          </a:prstGeom>
        </p:spPr>
      </p:pic>
      <p:sp>
        <p:nvSpPr>
          <p:cNvPr id="30" name="Text 26"/>
          <p:cNvSpPr/>
          <p:nvPr/>
        </p:nvSpPr>
        <p:spPr>
          <a:xfrm>
            <a:off x="1371600" y="5852160"/>
            <a:ext cx="102412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datasets · 3 tasks · </a:t>
            </a:r>
            <a:r>
              <a:rPr lang="en-US" sz="1400" b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10+ foundation models compared</a:t>
            </a:r>
            <a:r>
              <a:rPr lang="en-US" sz="1200" i="1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·  first benchmark with frozen-backbone evaluation across non-overlapping spectral bands.</a:t>
            </a:r>
            <a:endParaRPr lang="en-US" sz="1400" dirty="0"/>
          </a:p>
        </p:txBody>
      </p:sp>
      <p:sp>
        <p:nvSpPr>
          <p:cNvPr id="31" name="Text 3">
            <a:extLst>
              <a:ext uri="{FF2B5EF4-FFF2-40B4-BE49-F238E27FC236}">
                <a16:creationId xmlns:a16="http://schemas.microsoft.com/office/drawing/2014/main" id="{41E37C2F-4E5A-6F1F-0234-653D531423B0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73152"/>
            <a:ext cx="4206240" cy="36576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6583680"/>
            <a:ext cx="12191695" cy="2743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457200" y="155448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kern="0" spc="400" dirty="0">
                <a:solidFill>
                  <a:srgbClr val="0E8F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 1 — RESULTS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57200" y="566928"/>
            <a:ext cx="112471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rgbClr val="0B1B3D"/>
                </a:solidFill>
                <a:latin typeface="Times New Roman" panose="02020603050405020304" pitchFamily="18" charset="0"/>
                <a:ea typeface="Calibri" pitchFamily="34" charset="-122"/>
                <a:cs typeface="Times New Roman" panose="02020603050405020304" pitchFamily="18" charset="0"/>
              </a:rPr>
              <a:t>Even the best foundation models struggle to transfer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457200" y="1354784"/>
            <a:ext cx="365760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0" name="Shape 8"/>
          <p:cNvSpPr/>
          <p:nvPr/>
        </p:nvSpPr>
        <p:spPr>
          <a:xfrm>
            <a:off x="457200" y="1354784"/>
            <a:ext cx="3657600" cy="47927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40080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2-4×</a:t>
            </a:r>
            <a:endParaRPr lang="en-US" sz="3600" dirty="0"/>
          </a:p>
        </p:txBody>
      </p:sp>
      <p:sp>
        <p:nvSpPr>
          <p:cNvPr id="12" name="Text 10"/>
          <p:cNvSpPr/>
          <p:nvPr/>
        </p:nvSpPr>
        <p:spPr>
          <a:xfrm>
            <a:off x="2331720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performance drop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training and test bands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 not overlap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4261104" y="1354784"/>
            <a:ext cx="365760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Shape 12"/>
          <p:cNvSpPr/>
          <p:nvPr/>
        </p:nvSpPr>
        <p:spPr>
          <a:xfrm>
            <a:off x="4261104" y="1354784"/>
            <a:ext cx="3657600" cy="47927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4443984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5-25%</a:t>
            </a:r>
            <a:endParaRPr lang="en-US" sz="3600" dirty="0"/>
          </a:p>
        </p:txBody>
      </p:sp>
      <p:sp>
        <p:nvSpPr>
          <p:cNvPr id="16" name="Text 14"/>
          <p:cNvSpPr/>
          <p:nvPr/>
        </p:nvSpPr>
        <p:spPr>
          <a:xfrm>
            <a:off x="6135624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drop on average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when extra bands are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available at test time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8065008" y="1354784"/>
            <a:ext cx="365760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  <a:effectLst>
            <a:outerShdw blurRad="101600" dist="254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Shape 16"/>
          <p:cNvSpPr/>
          <p:nvPr/>
        </p:nvSpPr>
        <p:spPr>
          <a:xfrm>
            <a:off x="8065008" y="1354784"/>
            <a:ext cx="3657600" cy="47927"/>
          </a:xfrm>
          <a:prstGeom prst="rect">
            <a:avLst/>
          </a:prstGeom>
          <a:solidFill>
            <a:srgbClr val="29C7E0"/>
          </a:solidFill>
          <a:ln w="12700">
            <a:solidFill>
              <a:srgbClr val="29C7E0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247888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600" b="1" dirty="0">
                <a:solidFill>
                  <a:srgbClr val="0B1B3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DINOv3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9939528" y="1427936"/>
            <a:ext cx="1691640" cy="77881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general-purpose model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beats RS foundation models</a:t>
            </a:r>
            <a:endParaRPr lang="en-US" sz="1050" dirty="0"/>
          </a:p>
          <a:p>
            <a:pPr marL="0" indent="0">
              <a:buNone/>
            </a:pPr>
            <a:r>
              <a:rPr lang="en-US" sz="1050" dirty="0">
                <a:solidFill>
                  <a:srgbClr val="475569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in-distribution</a:t>
            </a:r>
            <a:endParaRPr lang="en-US" sz="1050" dirty="0"/>
          </a:p>
        </p:txBody>
      </p:sp>
      <p:pic>
        <p:nvPicPr>
          <p:cNvPr id="21" name="Image 0" descr="/Users/hakobtamazyan/Library/Mobile Documents/com~apple~CloudDocs/Documents/DIlijan 2026/Presentation3/Assets/GeoCrossBench_results_ta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40129"/>
            <a:ext cx="6858000" cy="4159048"/>
          </a:xfrm>
          <a:prstGeom prst="rect">
            <a:avLst/>
          </a:prstGeom>
        </p:spPr>
      </p:pic>
      <p:sp>
        <p:nvSpPr>
          <p:cNvPr id="22" name="Shape 19"/>
          <p:cNvSpPr/>
          <p:nvPr/>
        </p:nvSpPr>
        <p:spPr>
          <a:xfrm>
            <a:off x="7541488" y="2809731"/>
            <a:ext cx="4160520" cy="3246120"/>
          </a:xfrm>
          <a:prstGeom prst="rect">
            <a:avLst/>
          </a:prstGeom>
          <a:solidFill>
            <a:srgbClr val="0B1B3D"/>
          </a:solidFill>
          <a:ln w="12700">
            <a:solidFill>
              <a:srgbClr val="0B1B3D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7541488" y="2809731"/>
            <a:ext cx="4160520" cy="91440"/>
          </a:xfrm>
          <a:prstGeom prst="rect">
            <a:avLst/>
          </a:prstGeom>
          <a:solidFill>
            <a:srgbClr val="F5B233"/>
          </a:solidFill>
          <a:ln w="12700">
            <a:solidFill>
              <a:srgbClr val="F5B233"/>
            </a:solidFill>
            <a:prstDash val="solid"/>
          </a:ln>
        </p:spPr>
      </p:sp>
      <p:pic>
        <p:nvPicPr>
          <p:cNvPr id="2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368" y="3038331"/>
            <a:ext cx="457200" cy="457200"/>
          </a:xfrm>
          <a:prstGeom prst="rect">
            <a:avLst/>
          </a:prstGeom>
        </p:spPr>
      </p:pic>
      <p:sp>
        <p:nvSpPr>
          <p:cNvPr id="25" name="Text 21"/>
          <p:cNvSpPr/>
          <p:nvPr/>
        </p:nvSpPr>
        <p:spPr>
          <a:xfrm>
            <a:off x="8273008" y="3084051"/>
            <a:ext cx="3200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model wins on transfer</a:t>
            </a:r>
            <a:endParaRPr lang="en-US" sz="2000" dirty="0"/>
          </a:p>
        </p:txBody>
      </p:sp>
      <p:sp>
        <p:nvSpPr>
          <p:cNvPr id="26" name="Text 22"/>
          <p:cNvSpPr/>
          <p:nvPr/>
        </p:nvSpPr>
        <p:spPr>
          <a:xfrm>
            <a:off x="7724368" y="3586971"/>
            <a:ext cx="36576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400" b="1" dirty="0" err="1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χViT</a:t>
            </a:r>
            <a:r>
              <a:rPr lang="en-US" sz="14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</a:t>
            </a:r>
            <a:r>
              <a:rPr lang="en-US" sz="16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(our model)</a:t>
            </a:r>
            <a:endParaRPr lang="en-US" sz="2000" dirty="0"/>
          </a:p>
        </p:txBody>
      </p:sp>
      <p:sp>
        <p:nvSpPr>
          <p:cNvPr id="27" name="Text 23"/>
          <p:cNvSpPr/>
          <p:nvPr/>
        </p:nvSpPr>
        <p:spPr>
          <a:xfrm>
            <a:off x="7724368" y="4044171"/>
            <a:ext cx="379476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Channel-based iBOT pretraining: significantly outperforms DINOv3, Prithvi, SatMAE, Clay and other RS foundation models in the no-overlap and superset settings.</a:t>
            </a:r>
            <a:endParaRPr lang="en-US" sz="1200" dirty="0"/>
          </a:p>
        </p:txBody>
      </p:sp>
      <p:sp>
        <p:nvSpPr>
          <p:cNvPr id="28" name="Text 24"/>
          <p:cNvSpPr/>
          <p:nvPr/>
        </p:nvSpPr>
        <p:spPr>
          <a:xfrm>
            <a:off x="7724368" y="5644371"/>
            <a:ext cx="379476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200" i="1" dirty="0">
                <a:solidFill>
                  <a:srgbClr val="F5B2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Code &amp; datasets is released openly.</a:t>
            </a:r>
            <a:endParaRPr lang="en-US" sz="1200" dirty="0"/>
          </a:p>
        </p:txBody>
      </p:sp>
      <p:sp>
        <p:nvSpPr>
          <p:cNvPr id="30" name="Text 3">
            <a:extLst>
              <a:ext uri="{FF2B5EF4-FFF2-40B4-BE49-F238E27FC236}">
                <a16:creationId xmlns:a16="http://schemas.microsoft.com/office/drawing/2014/main" id="{958F27EB-1A94-1581-4A59-17EDC32AA4A5}"/>
              </a:ext>
            </a:extLst>
          </p:cNvPr>
          <p:cNvSpPr/>
          <p:nvPr/>
        </p:nvSpPr>
        <p:spPr>
          <a:xfrm>
            <a:off x="365760" y="6601968"/>
            <a:ext cx="91440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50" dirty="0">
                <a:solidFill>
                  <a:srgbClr val="F7F4ED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24RL · Vision-Language Foundation Models for Aerial Robotics · Dilijan 2026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2F8AB27-7343-D349-A3F2-E496FD488F51}">
  <we:reference id="wa200010001" version="1.0.0.1" store="en-US" storeType="OMEX"/>
  <we:alternateReferences>
    <we:reference id="WA200010001" version="1.0.0.1" store="" storeType="OMEX"/>
  </we:alternateReferences>
  <we:properties>
    <we:property name="claude.fileId" value="&quot;942cc9f2-2e58-48bf-a7d0-dd9c524eb1e6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1256</TotalTime>
  <Words>1777</Words>
  <Application>Microsoft Macintosh PowerPoint</Application>
  <PresentationFormat>Widescreen</PresentationFormat>
  <Paragraphs>334</Paragraphs>
  <Slides>22</Slides>
  <Notes>22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Yerevan State University · 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24RL Grant Progress Report</dc:title>
  <dc:subject>PptxGenJS Presentation</dc:subject>
  <dc:creator>Hakob Tamazyan, Naira Hovakimyan and team</dc:creator>
  <cp:lastModifiedBy>Hakob Tamazyan</cp:lastModifiedBy>
  <cp:revision>61</cp:revision>
  <cp:lastPrinted>2026-05-10T21:09:38Z</cp:lastPrinted>
  <dcterms:created xsi:type="dcterms:W3CDTF">2026-05-10T20:37:48Z</dcterms:created>
  <dcterms:modified xsi:type="dcterms:W3CDTF">2026-05-13T05:14:31Z</dcterms:modified>
</cp:coreProperties>
</file>